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259" r:id="rId2"/>
    <p:sldId id="354" r:id="rId3"/>
    <p:sldId id="309" r:id="rId4"/>
    <p:sldId id="366" r:id="rId5"/>
    <p:sldId id="355" r:id="rId6"/>
    <p:sldId id="356" r:id="rId7"/>
    <p:sldId id="299" r:id="rId8"/>
    <p:sldId id="311" r:id="rId9"/>
    <p:sldId id="312" r:id="rId10"/>
    <p:sldId id="319" r:id="rId11"/>
    <p:sldId id="320" r:id="rId12"/>
    <p:sldId id="329" r:id="rId13"/>
    <p:sldId id="332" r:id="rId14"/>
    <p:sldId id="357" r:id="rId15"/>
    <p:sldId id="367" r:id="rId16"/>
    <p:sldId id="373" r:id="rId17"/>
    <p:sldId id="374" r:id="rId18"/>
    <p:sldId id="388"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9" r:id="rId33"/>
    <p:sldId id="390" r:id="rId34"/>
    <p:sldId id="391" r:id="rId35"/>
    <p:sldId id="392" r:id="rId36"/>
    <p:sldId id="393" r:id="rId37"/>
    <p:sldId id="394" r:id="rId38"/>
    <p:sldId id="395" r:id="rId39"/>
    <p:sldId id="397" r:id="rId40"/>
    <p:sldId id="399" r:id="rId41"/>
    <p:sldId id="400" r:id="rId42"/>
    <p:sldId id="398" r:id="rId43"/>
    <p:sldId id="396" r:id="rId44"/>
    <p:sldId id="401" r:id="rId45"/>
    <p:sldId id="403" r:id="rId46"/>
    <p:sldId id="402" r:id="rId47"/>
    <p:sldId id="404" r:id="rId48"/>
    <p:sldId id="405" r:id="rId49"/>
    <p:sldId id="406" r:id="rId50"/>
    <p:sldId id="407" r:id="rId51"/>
    <p:sldId id="408" r:id="rId52"/>
    <p:sldId id="415" r:id="rId53"/>
    <p:sldId id="416" r:id="rId54"/>
    <p:sldId id="420" r:id="rId55"/>
    <p:sldId id="419" r:id="rId56"/>
    <p:sldId id="417" r:id="rId57"/>
    <p:sldId id="418" r:id="rId58"/>
    <p:sldId id="421" r:id="rId59"/>
    <p:sldId id="409" r:id="rId60"/>
    <p:sldId id="410" r:id="rId61"/>
    <p:sldId id="412" r:id="rId62"/>
    <p:sldId id="411" r:id="rId63"/>
    <p:sldId id="413" r:id="rId64"/>
    <p:sldId id="422"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0"/>
    <a:srgbClr val="005A5F"/>
    <a:srgbClr val="F9FBED"/>
    <a:srgbClr val="F85758"/>
    <a:srgbClr val="1E1F22"/>
    <a:srgbClr val="9100FF"/>
    <a:srgbClr val="00FF8F"/>
    <a:srgbClr val="0000FF"/>
    <a:srgbClr val="452772"/>
    <a:srgbClr val="0020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88361"/>
  </p:normalViewPr>
  <p:slideViewPr>
    <p:cSldViewPr snapToGrid="0" snapToObjects="1" showGuides="1">
      <p:cViewPr varScale="1">
        <p:scale>
          <a:sx n="149" d="100"/>
          <a:sy n="149" d="100"/>
        </p:scale>
        <p:origin x="2008" y="176"/>
      </p:cViewPr>
      <p:guideLst>
        <p:guide orient="horz" pos="2205"/>
        <p:guide pos="28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B0942-85F4-E048-A208-832FBA0BEA86}" type="datetimeFigureOut">
              <a:rPr kumimoji="1" lang="ko-KR" altLang="en-US" smtClean="0"/>
              <a:t>2020. 6. 18.</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ko-KR" altLang="en-US"/>
              <a:t>마스터 텍스트 스타일 편집
둘째 수준
셋째 수준
넷째 수준
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C40EC-61FE-2943-B421-AF259B0E3458}" type="slidenum">
              <a:rPr kumimoji="1" lang="ko-KR" altLang="en-US" smtClean="0"/>
              <a:t>‹#›</a:t>
            </a:fld>
            <a:endParaRPr kumimoji="1" lang="ko-KR" altLang="en-US"/>
          </a:p>
        </p:txBody>
      </p:sp>
    </p:spTree>
    <p:extLst>
      <p:ext uri="{BB962C8B-B14F-4D97-AF65-F5344CB8AC3E}">
        <p14:creationId xmlns:p14="http://schemas.microsoft.com/office/powerpoint/2010/main" val="235033062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1</a:t>
            </a:fld>
            <a:endParaRPr kumimoji="1" lang="ko-KR" altLang="en-US"/>
          </a:p>
        </p:txBody>
      </p:sp>
    </p:spTree>
    <p:extLst>
      <p:ext uri="{BB962C8B-B14F-4D97-AF65-F5344CB8AC3E}">
        <p14:creationId xmlns:p14="http://schemas.microsoft.com/office/powerpoint/2010/main" val="381935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25</a:t>
            </a:fld>
            <a:endParaRPr kumimoji="1" lang="ko-KR" altLang="en-US"/>
          </a:p>
        </p:txBody>
      </p:sp>
    </p:spTree>
    <p:extLst>
      <p:ext uri="{BB962C8B-B14F-4D97-AF65-F5344CB8AC3E}">
        <p14:creationId xmlns:p14="http://schemas.microsoft.com/office/powerpoint/2010/main" val="248760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26</a:t>
            </a:fld>
            <a:endParaRPr kumimoji="1" lang="ko-KR" altLang="en-US"/>
          </a:p>
        </p:txBody>
      </p:sp>
    </p:spTree>
    <p:extLst>
      <p:ext uri="{BB962C8B-B14F-4D97-AF65-F5344CB8AC3E}">
        <p14:creationId xmlns:p14="http://schemas.microsoft.com/office/powerpoint/2010/main" val="36098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27</a:t>
            </a:fld>
            <a:endParaRPr kumimoji="1" lang="ko-KR" altLang="en-US"/>
          </a:p>
        </p:txBody>
      </p:sp>
    </p:spTree>
    <p:extLst>
      <p:ext uri="{BB962C8B-B14F-4D97-AF65-F5344CB8AC3E}">
        <p14:creationId xmlns:p14="http://schemas.microsoft.com/office/powerpoint/2010/main" val="280109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28</a:t>
            </a:fld>
            <a:endParaRPr kumimoji="1" lang="ko-KR" altLang="en-US"/>
          </a:p>
        </p:txBody>
      </p:sp>
    </p:spTree>
    <p:extLst>
      <p:ext uri="{BB962C8B-B14F-4D97-AF65-F5344CB8AC3E}">
        <p14:creationId xmlns:p14="http://schemas.microsoft.com/office/powerpoint/2010/main" val="2050063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29</a:t>
            </a:fld>
            <a:endParaRPr kumimoji="1" lang="ko-KR" altLang="en-US"/>
          </a:p>
        </p:txBody>
      </p:sp>
    </p:spTree>
    <p:extLst>
      <p:ext uri="{BB962C8B-B14F-4D97-AF65-F5344CB8AC3E}">
        <p14:creationId xmlns:p14="http://schemas.microsoft.com/office/powerpoint/2010/main" val="248994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30</a:t>
            </a:fld>
            <a:endParaRPr kumimoji="1" lang="ko-KR" altLang="en-US"/>
          </a:p>
        </p:txBody>
      </p:sp>
    </p:spTree>
    <p:extLst>
      <p:ext uri="{BB962C8B-B14F-4D97-AF65-F5344CB8AC3E}">
        <p14:creationId xmlns:p14="http://schemas.microsoft.com/office/powerpoint/2010/main" val="359589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31</a:t>
            </a:fld>
            <a:endParaRPr kumimoji="1" lang="ko-KR" altLang="en-US"/>
          </a:p>
        </p:txBody>
      </p:sp>
    </p:spTree>
    <p:extLst>
      <p:ext uri="{BB962C8B-B14F-4D97-AF65-F5344CB8AC3E}">
        <p14:creationId xmlns:p14="http://schemas.microsoft.com/office/powerpoint/2010/main" val="1694095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32</a:t>
            </a:fld>
            <a:endParaRPr kumimoji="1" lang="ko-KR" altLang="en-US"/>
          </a:p>
        </p:txBody>
      </p:sp>
    </p:spTree>
    <p:extLst>
      <p:ext uri="{BB962C8B-B14F-4D97-AF65-F5344CB8AC3E}">
        <p14:creationId xmlns:p14="http://schemas.microsoft.com/office/powerpoint/2010/main" val="251440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33</a:t>
            </a:fld>
            <a:endParaRPr kumimoji="1" lang="ko-KR" altLang="en-US"/>
          </a:p>
        </p:txBody>
      </p:sp>
    </p:spTree>
    <p:extLst>
      <p:ext uri="{BB962C8B-B14F-4D97-AF65-F5344CB8AC3E}">
        <p14:creationId xmlns:p14="http://schemas.microsoft.com/office/powerpoint/2010/main" val="2513179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34</a:t>
            </a:fld>
            <a:endParaRPr kumimoji="1" lang="ko-KR" altLang="en-US"/>
          </a:p>
        </p:txBody>
      </p:sp>
    </p:spTree>
    <p:extLst>
      <p:ext uri="{BB962C8B-B14F-4D97-AF65-F5344CB8AC3E}">
        <p14:creationId xmlns:p14="http://schemas.microsoft.com/office/powerpoint/2010/main" val="302982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a:t>
            </a:fld>
            <a:endParaRPr kumimoji="1" lang="ko-KR" altLang="en-US"/>
          </a:p>
        </p:txBody>
      </p:sp>
    </p:spTree>
    <p:extLst>
      <p:ext uri="{BB962C8B-B14F-4D97-AF65-F5344CB8AC3E}">
        <p14:creationId xmlns:p14="http://schemas.microsoft.com/office/powerpoint/2010/main" val="504803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35</a:t>
            </a:fld>
            <a:endParaRPr kumimoji="1" lang="ko-KR" altLang="en-US"/>
          </a:p>
        </p:txBody>
      </p:sp>
    </p:spTree>
    <p:extLst>
      <p:ext uri="{BB962C8B-B14F-4D97-AF65-F5344CB8AC3E}">
        <p14:creationId xmlns:p14="http://schemas.microsoft.com/office/powerpoint/2010/main" val="15447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36</a:t>
            </a:fld>
            <a:endParaRPr kumimoji="1" lang="ko-KR" altLang="en-US"/>
          </a:p>
        </p:txBody>
      </p:sp>
    </p:spTree>
    <p:extLst>
      <p:ext uri="{BB962C8B-B14F-4D97-AF65-F5344CB8AC3E}">
        <p14:creationId xmlns:p14="http://schemas.microsoft.com/office/powerpoint/2010/main" val="800993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37</a:t>
            </a:fld>
            <a:endParaRPr kumimoji="1" lang="ko-KR" altLang="en-US"/>
          </a:p>
        </p:txBody>
      </p:sp>
    </p:spTree>
    <p:extLst>
      <p:ext uri="{BB962C8B-B14F-4D97-AF65-F5344CB8AC3E}">
        <p14:creationId xmlns:p14="http://schemas.microsoft.com/office/powerpoint/2010/main" val="74350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C40EC-61FE-2943-B421-AF259B0E3458}"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138661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39</a:t>
            </a:fld>
            <a:endParaRPr kumimoji="1" lang="ko-KR" altLang="en-US"/>
          </a:p>
        </p:txBody>
      </p:sp>
    </p:spTree>
    <p:extLst>
      <p:ext uri="{BB962C8B-B14F-4D97-AF65-F5344CB8AC3E}">
        <p14:creationId xmlns:p14="http://schemas.microsoft.com/office/powerpoint/2010/main" val="1757774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40</a:t>
            </a:fld>
            <a:endParaRPr kumimoji="1" lang="ko-KR" altLang="en-US"/>
          </a:p>
        </p:txBody>
      </p:sp>
    </p:spTree>
    <p:extLst>
      <p:ext uri="{BB962C8B-B14F-4D97-AF65-F5344CB8AC3E}">
        <p14:creationId xmlns:p14="http://schemas.microsoft.com/office/powerpoint/2010/main" val="3188314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sz="1200" b="0" i="0" kern="1200" dirty="0">
                <a:solidFill>
                  <a:schemeClr val="tx1"/>
                </a:solidFill>
                <a:effectLst/>
                <a:latin typeface="+mn-lt"/>
                <a:ea typeface="+mn-ea"/>
                <a:cs typeface="+mn-cs"/>
              </a:rPr>
              <a:t>Number of correct answers from 1 to the rank of correct label = number of correct answers from rank 1 to 3 = 1</a:t>
            </a:r>
            <a:br>
              <a:rPr lang="en" altLang="ko-Kore-KR" dirty="0"/>
            </a:br>
            <a:r>
              <a:rPr lang="en" altLang="ko-Kore-KR" sz="1200" b="0" i="0" kern="1200" dirty="0" err="1">
                <a:solidFill>
                  <a:schemeClr val="tx1"/>
                </a:solidFill>
                <a:effectLst/>
                <a:latin typeface="+mn-lt"/>
                <a:ea typeface="+mn-ea"/>
                <a:cs typeface="+mn-cs"/>
              </a:rPr>
              <a:t>So,Score</a:t>
            </a:r>
            <a:r>
              <a:rPr lang="en" altLang="ko-Kore-KR" sz="1200" b="0" i="0" kern="1200" dirty="0">
                <a:solidFill>
                  <a:schemeClr val="tx1"/>
                </a:solidFill>
                <a:effectLst/>
                <a:latin typeface="+mn-lt"/>
                <a:ea typeface="+mn-ea"/>
                <a:cs typeface="+mn-cs"/>
              </a:rPr>
              <a:t> = 1/3 = 0.33.</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41</a:t>
            </a:fld>
            <a:endParaRPr kumimoji="1" lang="ko-KR" altLang="en-US"/>
          </a:p>
        </p:txBody>
      </p:sp>
    </p:spTree>
    <p:extLst>
      <p:ext uri="{BB962C8B-B14F-4D97-AF65-F5344CB8AC3E}">
        <p14:creationId xmlns:p14="http://schemas.microsoft.com/office/powerpoint/2010/main" val="2953804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42</a:t>
            </a:fld>
            <a:endParaRPr kumimoji="1" lang="ko-KR" altLang="en-US"/>
          </a:p>
        </p:txBody>
      </p:sp>
    </p:spTree>
    <p:extLst>
      <p:ext uri="{BB962C8B-B14F-4D97-AF65-F5344CB8AC3E}">
        <p14:creationId xmlns:p14="http://schemas.microsoft.com/office/powerpoint/2010/main" val="3784226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C40EC-61FE-2943-B421-AF259B0E3458}"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587838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C40EC-61FE-2943-B421-AF259B0E3458}"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00818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(NIPS 2017 Tutorial – Deep Learning: Practice and Trend)</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4</a:t>
            </a:fld>
            <a:endParaRPr kumimoji="1" lang="ko-KR" altLang="en-US"/>
          </a:p>
        </p:txBody>
      </p:sp>
    </p:spTree>
    <p:extLst>
      <p:ext uri="{BB962C8B-B14F-4D97-AF65-F5344CB8AC3E}">
        <p14:creationId xmlns:p14="http://schemas.microsoft.com/office/powerpoint/2010/main" val="193504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6</a:t>
            </a:fld>
            <a:endParaRPr kumimoji="1" lang="ko-KR" altLang="en-US"/>
          </a:p>
        </p:txBody>
      </p:sp>
    </p:spTree>
    <p:extLst>
      <p:ext uri="{BB962C8B-B14F-4D97-AF65-F5344CB8AC3E}">
        <p14:creationId xmlns:p14="http://schemas.microsoft.com/office/powerpoint/2010/main" val="197179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13</a:t>
            </a:fld>
            <a:endParaRPr kumimoji="1" lang="ko-KR" altLang="en-US"/>
          </a:p>
        </p:txBody>
      </p:sp>
    </p:spTree>
    <p:extLst>
      <p:ext uri="{BB962C8B-B14F-4D97-AF65-F5344CB8AC3E}">
        <p14:creationId xmlns:p14="http://schemas.microsoft.com/office/powerpoint/2010/main" val="225340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C40EC-61FE-2943-B421-AF259B0E3458}"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11063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pPr rtl="0"/>
            <a:endParaRPr lang="ko-KR" altLang="en-US" b="0" dirty="0">
              <a:effectLst/>
            </a:endParaRPr>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52C40EC-61FE-2943-B421-AF259B0E3458}" type="slidenum">
              <a:rPr kumimoji="1"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1"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2495512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23</a:t>
            </a:fld>
            <a:endParaRPr kumimoji="1" lang="ko-KR" altLang="en-US"/>
          </a:p>
        </p:txBody>
      </p:sp>
    </p:spTree>
    <p:extLst>
      <p:ext uri="{BB962C8B-B14F-4D97-AF65-F5344CB8AC3E}">
        <p14:creationId xmlns:p14="http://schemas.microsoft.com/office/powerpoint/2010/main" val="3843691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ore-KR" dirty="0"/>
              <a:t>Multi-Layer Perceptron (MLP)</a:t>
            </a:r>
            <a:endParaRPr kumimoji="1" lang="ko-Kore-KR" altLang="en-US" dirty="0"/>
          </a:p>
        </p:txBody>
      </p:sp>
      <p:sp>
        <p:nvSpPr>
          <p:cNvPr id="4" name="슬라이드 번호 개체 틀 3"/>
          <p:cNvSpPr>
            <a:spLocks noGrp="1"/>
          </p:cNvSpPr>
          <p:nvPr>
            <p:ph type="sldNum" sz="quarter" idx="5"/>
          </p:nvPr>
        </p:nvSpPr>
        <p:spPr/>
        <p:txBody>
          <a:bodyPr/>
          <a:lstStyle/>
          <a:p>
            <a:fld id="{952C40EC-61FE-2943-B421-AF259B0E3458}" type="slidenum">
              <a:rPr kumimoji="1" lang="ko-KR" altLang="en-US" smtClean="0"/>
              <a:t>24</a:t>
            </a:fld>
            <a:endParaRPr kumimoji="1" lang="ko-KR" altLang="en-US"/>
          </a:p>
        </p:txBody>
      </p:sp>
    </p:spTree>
    <p:extLst>
      <p:ext uri="{BB962C8B-B14F-4D97-AF65-F5344CB8AC3E}">
        <p14:creationId xmlns:p14="http://schemas.microsoft.com/office/powerpoint/2010/main" val="417032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1907034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404459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280445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1452966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240871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405318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3859801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2972206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115861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376899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17432AD-6313-B74E-9022-1A0CB2B7E402}" type="datetimeFigureOut">
              <a:rPr kumimoji="1" lang="ko-KR" altLang="en-US" smtClean="0"/>
              <a:t>2020. 6. 18.</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40902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432AD-6313-B74E-9022-1A0CB2B7E402}" type="datetimeFigureOut">
              <a:rPr kumimoji="1" lang="ko-KR" altLang="en-US" smtClean="0"/>
              <a:t>2020. 6. 18.</a:t>
            </a:fld>
            <a:endParaRPr kumimoji="1"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CF712-F584-164E-B62F-6A7C0A7215BE}" type="slidenum">
              <a:rPr kumimoji="1" lang="ko-KR" altLang="en-US" smtClean="0"/>
              <a:t>‹#›</a:t>
            </a:fld>
            <a:endParaRPr kumimoji="1" lang="ko-KR" altLang="en-US"/>
          </a:p>
        </p:txBody>
      </p:sp>
    </p:spTree>
    <p:extLst>
      <p:ext uri="{BB962C8B-B14F-4D97-AF65-F5344CB8AC3E}">
        <p14:creationId xmlns:p14="http://schemas.microsoft.com/office/powerpoint/2010/main" val="397757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ohppa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kaobrain.com/blog/16" TargetMode="External"/><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dcase.community/challenge2020/task-acoustic-scene-classification" TargetMode="External"/><Relationship Id="rId2" Type="http://schemas.openxmlformats.org/officeDocument/2006/relationships/image" Target="../media/image15.tiff"/><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hindupuravinash/nips2017#tutorial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hindupuravinash/nips2017#tutorials"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hindupuravinash/nips2017#tutorial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hindupuravinash/nips2017#tutorial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mac.kaist.ac.kr/~juhan/gct634/index.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mac.kaist.ac.kr/~juhan/gct634/index.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mac.kaist.ac.kr/~juhan/gct634/index.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stanford.edu/~shervine/teaching/cs-230/cheatsheet-convolutional-neural-networks" TargetMode="External"/><Relationship Id="rId5" Type="http://schemas.openxmlformats.org/officeDocument/2006/relationships/image" Target="../media/image32.tiff"/><Relationship Id="rId4" Type="http://schemas.openxmlformats.org/officeDocument/2006/relationships/image" Target="../media/image31.tiff"/></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mac.kaist.ac.kr/~juhan/gct634/index.html"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mac.kaist.ac.kr/~juhan/gct634/index.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mac.kaist.ac.kr/~juhan/gct634/index.html" TargetMode="Externa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stanford.edu/~shervine/teaching/cs-230/cheatsheet-convolutional-neural-networks"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mac.kaist.ac.kr/~juhan/gct634/index.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distill.pub/2016/augmented-rnns/"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mac.kaist.ac.kr/~juhan/gct634/index.htm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tiff"/></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keunwoochoi/awesome-audio-study-materials-for-korean" TargetMode="External"/><Relationship Id="rId3" Type="http://schemas.openxmlformats.org/officeDocument/2006/relationships/hyperlink" Target="https://drive.google.com/file/d/1SuwiICLERd7SfYo3FiqNG0tCEBUjKcT7/view" TargetMode="External"/><Relationship Id="rId7" Type="http://schemas.openxmlformats.org/officeDocument/2006/relationships/hyperlink" Target="https://mac.kaist.ac.kr/~juhan/gct63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scpark20/audio-preprocessing-practice" TargetMode="External"/><Relationship Id="rId5" Type="http://schemas.openxmlformats.org/officeDocument/2006/relationships/hyperlink" Target="https://tykimos.github.io/2019/07/04/ISS_2nd_Deep_Learning_Conference_All_Together/" TargetMode="External"/><Relationship Id="rId4" Type="http://schemas.openxmlformats.org/officeDocument/2006/relationships/hyperlink" Target="https://stanford.edu/~shervine/teaching/cs-230/cheatsheet-convolutional-neural-network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scikit-learn.org/stable/modules/model_evaluation.html#label-ranking-average-precisio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modules/model_evaluation.html#label-ranking-average-precisio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hindupuravinash/nips2017#tutorials"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distill.pub/2017/ctc/" TargetMode="External"/><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www.cs.cmu.edu/afs/cs/user/bhiksha/WWW/courses/deeplearning/Fall.2018/www/recitations/recitation8.pdf" TargetMode="Externa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cs.cmu.edu/afs/cs/user/bhiksha/WWW/courses/deeplearning/Fall.2018/www/recitations/recitation8.pdf" TargetMode="Externa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cs.cmu.edu/afs/cs/user/bhiksha/WWW/courses/deeplearning/Fall.2018/www/recitations/recitation8.pdf" TargetMode="External"/><Relationship Id="rId1" Type="http://schemas.openxmlformats.org/officeDocument/2006/relationships/slideLayout" Target="../slideLayouts/slideLayout1.xml"/><Relationship Id="rId5" Type="http://schemas.openxmlformats.org/officeDocument/2006/relationships/image" Target="../media/image71.tiff"/><Relationship Id="rId4" Type="http://schemas.openxmlformats.org/officeDocument/2006/relationships/image" Target="../media/image70.tiff"/></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hyperlink" Target="http://www.cs.cmu.edu/afs/cs/user/bhiksha/WWW/courses/deeplearning/Fall.2018/www/recitations/recitation8.pdf" TargetMode="External"/><Relationship Id="rId1" Type="http://schemas.openxmlformats.org/officeDocument/2006/relationships/slideLayout" Target="../slideLayouts/slideLayout1.xml"/><Relationship Id="rId5" Type="http://schemas.openxmlformats.org/officeDocument/2006/relationships/image" Target="../media/image81.tiff"/><Relationship Id="rId4" Type="http://schemas.openxmlformats.org/officeDocument/2006/relationships/image" Target="../media/image80.tiff"/></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distill.pub/2017/ctc/"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jybaek.tistory.com/793" TargetMode="External"/><Relationship Id="rId1" Type="http://schemas.openxmlformats.org/officeDocument/2006/relationships/slideLayout" Target="../slideLayouts/slideLayout1.xml"/><Relationship Id="rId4" Type="http://schemas.openxmlformats.org/officeDocument/2006/relationships/image" Target="../media/image83.tiff"/></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ybaek.tistory.com/793" TargetMode="Externa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jybaek.tistory.com/793" TargetMode="Externa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hyperlink" Target="http://ieeexplore.ieee.org/stamp/stamp.jsp?tp=&amp;arnumber=6639345" TargetMode="External"/><Relationship Id="rId13" Type="http://schemas.openxmlformats.org/officeDocument/2006/relationships/hyperlink" Target="https://arxiv.org/pdf/1612.02695.pdf" TargetMode="External"/><Relationship Id="rId3" Type="http://schemas.openxmlformats.org/officeDocument/2006/relationships/hyperlink" Target="http://www.jstor.org/stable/1268779" TargetMode="External"/><Relationship Id="rId7" Type="http://schemas.openxmlformats.org/officeDocument/2006/relationships/hyperlink" Target="http://publications.idiap.ch/downloads/reports/2011/Povey_Idiap-RR-04-2012.pdf" TargetMode="External"/><Relationship Id="rId12" Type="http://schemas.openxmlformats.org/officeDocument/2006/relationships/hyperlink" Target="http://ieeexplore.ieee.org/stamp/stamp.jsp?tp=&amp;arnumber=7472621" TargetMode="External"/><Relationship Id="rId2" Type="http://schemas.openxmlformats.org/officeDocument/2006/relationships/hyperlink" Target="https://medium.com/descript/a-brief-history-of-asr-automatic-speech-recognition-b8f338d4c0e5" TargetMode="External"/><Relationship Id="rId16" Type="http://schemas.openxmlformats.org/officeDocument/2006/relationships/hyperlink" Target="https://arxiv.org/pdf/1811.06621.pdf" TargetMode="External"/><Relationship Id="rId1" Type="http://schemas.openxmlformats.org/officeDocument/2006/relationships/slideLayout" Target="../slideLayouts/slideLayout1.xml"/><Relationship Id="rId6" Type="http://schemas.openxmlformats.org/officeDocument/2006/relationships/hyperlink" Target="https://pdfs.semanticscholar.org/daed/0db4538e1a83b4680545b44e3083843168e7.pdf?_ga=1.45211874.730356906.1493526584" TargetMode="External"/><Relationship Id="rId11" Type="http://schemas.openxmlformats.org/officeDocument/2006/relationships/hyperlink" Target="https://arxiv.org/pdf/1609.06773.pdf" TargetMode="External"/><Relationship Id="rId5" Type="http://schemas.openxmlformats.org/officeDocument/2006/relationships/hyperlink" Target="https://pdfs.semanticscholar.org/83d6/1d9b71a838aa150d7ef232dc6d4c73e24250.pdf?_ga=1.187838062.730356906.1493526584" TargetMode="External"/><Relationship Id="rId15" Type="http://schemas.openxmlformats.org/officeDocument/2006/relationships/hyperlink" Target="https://arxiv.org/pdf/1511.04868.pdf" TargetMode="External"/><Relationship Id="rId10" Type="http://schemas.openxmlformats.org/officeDocument/2006/relationships/hyperlink" Target="https://pdfs.semanticscholar.org/c2ba/9d550bbfb542e9fdd6e817e9be15585d0f47.pdf?_ga=1.248137409.730356906.1493526584" TargetMode="External"/><Relationship Id="rId4" Type="http://schemas.openxmlformats.org/officeDocument/2006/relationships/hyperlink" Target="https://www.researchgate.net/profile/Herve_Bourlard/publication/230875873_Connectionist_Speech_Recognition_A_Hybrid_Approach/links/0deec5149eb889b8c7000000/Connectionist-Speech-Recognition-A-Hybrid-Approach.pdf" TargetMode="External"/><Relationship Id="rId9" Type="http://schemas.openxmlformats.org/officeDocument/2006/relationships/hyperlink" Target="https://arxiv.org/pdf/1412.5567.pdf" TargetMode="External"/><Relationship Id="rId14" Type="http://schemas.openxmlformats.org/officeDocument/2006/relationships/hyperlink" Target="https://arxiv.org/pdf/1211.3711.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BED"/>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1234867" y="2107551"/>
            <a:ext cx="6674265" cy="1200329"/>
          </a:xfrm>
          <a:prstGeom prst="rect">
            <a:avLst/>
          </a:prstGeom>
          <a:noFill/>
        </p:spPr>
        <p:txBody>
          <a:bodyPr wrap="square" rtlCol="0">
            <a:spAutoFit/>
          </a:bodyPr>
          <a:lstStyle/>
          <a:p>
            <a:pPr algn="ctr"/>
            <a:r>
              <a:rPr kumimoji="1" lang="ko-KR" altLang="en-US" sz="36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딥러닝을</a:t>
            </a:r>
            <a:r>
              <a:rPr kumimoji="1" lang="ko-KR" altLang="en-US"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 활용한</a:t>
            </a:r>
            <a:endPar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a:p>
            <a:pPr algn="ctr"/>
            <a:r>
              <a:rPr kumimoji="1" lang="ko-KR" altLang="en-US"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오디오 분류와 음성 인식</a:t>
            </a:r>
          </a:p>
        </p:txBody>
      </p:sp>
      <p:sp>
        <p:nvSpPr>
          <p:cNvPr id="3" name="직사각형 2">
            <a:extLst>
              <a:ext uri="{FF2B5EF4-FFF2-40B4-BE49-F238E27FC236}">
                <a16:creationId xmlns:a16="http://schemas.microsoft.com/office/drawing/2014/main" id="{E0D19DE7-07C9-8F45-A8DD-06F67413C640}"/>
              </a:ext>
            </a:extLst>
          </p:cNvPr>
          <p:cNvSpPr/>
          <p:nvPr/>
        </p:nvSpPr>
        <p:spPr>
          <a:xfrm>
            <a:off x="2286000" y="3482578"/>
            <a:ext cx="4572000" cy="1092607"/>
          </a:xfrm>
          <a:prstGeom prst="rect">
            <a:avLst/>
          </a:prstGeom>
        </p:spPr>
        <p:txBody>
          <a:bodyPr>
            <a:spAutoFit/>
          </a:bodyPr>
          <a:lstStyle/>
          <a:p>
            <a:pPr lvl="0" algn="ctr"/>
            <a:r>
              <a:rPr kumimoji="1" lang="ko-KR" altLang="en-US" dirty="0" err="1">
                <a:latin typeface="Helvetica Neue" panose="02000503000000020004" pitchFamily="2" charset="0"/>
                <a:ea typeface="Noto Sans CJK KR" panose="020B0500000000000000" pitchFamily="34" charset="-128"/>
                <a:cs typeface="Helvetica Neue" panose="02000503000000020004" pitchFamily="2" charset="0"/>
              </a:rPr>
              <a:t>도승헌</a:t>
            </a:r>
            <a:r>
              <a:rPr kumimoji="1" lang="en-US" altLang="ko-KR" sz="1400" dirty="0">
                <a:latin typeface="Helvetica Neue" panose="02000503000000020004" pitchFamily="2" charset="0"/>
                <a:ea typeface="Noto Sans CJK KR" panose="020B0500000000000000" pitchFamily="34" charset="-128"/>
                <a:cs typeface="Helvetica Neue" panose="02000503000000020004" pitchFamily="2" charset="0"/>
              </a:rPr>
              <a:t> </a:t>
            </a:r>
          </a:p>
          <a:p>
            <a:pPr lvl="0" algn="ctr"/>
            <a:r>
              <a:rPr kumimoji="1" lang="en-US" altLang="ko-KR" sz="1400" dirty="0">
                <a:latin typeface="Helvetica Neue" panose="02000503000000020004" pitchFamily="2" charset="0"/>
                <a:ea typeface="Noto Sans CJK KR" panose="020B0500000000000000" pitchFamily="34" charset="-128"/>
                <a:cs typeface="Helvetica Neue" panose="02000503000000020004" pitchFamily="2" charset="0"/>
              </a:rPr>
              <a:t>KAIST GSCT | Music and Audio Computing Lab</a:t>
            </a:r>
          </a:p>
          <a:p>
            <a:pPr lvl="0" algn="ctr"/>
            <a:endParaRPr kumimoji="1" lang="en-US" altLang="ko-KR" sz="1100" dirty="0">
              <a:latin typeface="Helvetica Neue" panose="02000503000000020004" pitchFamily="2" charset="0"/>
              <a:ea typeface="Noto Sans CJK KR" panose="020B0500000000000000" pitchFamily="34" charset="-128"/>
              <a:cs typeface="Helvetica Neue" panose="02000503000000020004" pitchFamily="2" charset="0"/>
            </a:endParaRPr>
          </a:p>
          <a:p>
            <a:pPr lvl="0" algn="ctr"/>
            <a:r>
              <a:rPr kumimoji="1" lang="en-US" altLang="ko-KR" sz="1100" dirty="0" err="1">
                <a:latin typeface="Helvetica Neue" panose="02000503000000020004" pitchFamily="2" charset="0"/>
                <a:ea typeface="Noto Sans CJK KR" panose="020B0500000000000000" pitchFamily="34" charset="-128"/>
                <a:cs typeface="Helvetica Neue" panose="02000503000000020004" pitchFamily="2" charset="0"/>
              </a:rPr>
              <a:t>Github</a:t>
            </a:r>
            <a:r>
              <a:rPr kumimoji="1" lang="en-US" altLang="ko-KR" sz="1100" dirty="0">
                <a:latin typeface="Helvetica Neue" panose="02000503000000020004" pitchFamily="2" charset="0"/>
                <a:ea typeface="Noto Sans CJK KR" panose="020B0500000000000000" pitchFamily="34" charset="-128"/>
                <a:cs typeface="Helvetica Neue" panose="02000503000000020004" pitchFamily="2" charset="0"/>
              </a:rPr>
              <a:t> : </a:t>
            </a:r>
            <a:r>
              <a:rPr lang="en-US" altLang="ko-KR" sz="1100" dirty="0">
                <a:hlinkClick r:id="rId3">
                  <a:extLst>
                    <a:ext uri="{A12FA001-AC4F-418D-AE19-62706E023703}">
                      <ahyp:hlinkClr xmlns:ahyp="http://schemas.microsoft.com/office/drawing/2018/hyperlinkcolor" val="tx"/>
                    </a:ext>
                  </a:extLst>
                </a:hlinkClick>
              </a:rPr>
              <a:t>https://github.com/dohppak</a:t>
            </a:r>
            <a:endParaRPr lang="en-US" altLang="ko-KR" sz="1100" dirty="0"/>
          </a:p>
          <a:p>
            <a:pPr lvl="0" algn="ctr"/>
            <a:r>
              <a:rPr kumimoji="1" lang="en-US" altLang="ko-KR" sz="1100" dirty="0">
                <a:latin typeface="Helvetica Neue" panose="02000503000000020004" pitchFamily="2" charset="0"/>
                <a:ea typeface="Noto Sans CJK KR" panose="020B0500000000000000" pitchFamily="34" charset="-128"/>
                <a:cs typeface="Helvetica Neue" panose="02000503000000020004" pitchFamily="2" charset="0"/>
              </a:rPr>
              <a:t>E-mail : </a:t>
            </a:r>
            <a:r>
              <a:rPr kumimoji="1" lang="en-US" altLang="ko-KR" sz="1100" dirty="0" err="1">
                <a:latin typeface="Helvetica Neue" panose="02000503000000020004" pitchFamily="2" charset="0"/>
                <a:ea typeface="Noto Sans CJK KR" panose="020B0500000000000000" pitchFamily="34" charset="-128"/>
                <a:cs typeface="Helvetica Neue" panose="02000503000000020004" pitchFamily="2" charset="0"/>
              </a:rPr>
              <a:t>seungheondoh@kaist.ac.kr</a:t>
            </a:r>
            <a:endParaRPr kumimoji="1" lang="en-US" altLang="ko-KR" sz="1100" dirty="0">
              <a:latin typeface="Helvetica Neue" panose="02000503000000020004" pitchFamily="2" charset="0"/>
              <a:ea typeface="Noto Sans CJK KR" panose="020B0500000000000000" pitchFamily="34" charset="-128"/>
              <a:cs typeface="Helvetica Neue" panose="02000503000000020004" pitchFamily="2" charset="0"/>
            </a:endParaRPr>
          </a:p>
        </p:txBody>
      </p:sp>
    </p:spTree>
    <p:extLst>
      <p:ext uri="{BB962C8B-B14F-4D97-AF65-F5344CB8AC3E}">
        <p14:creationId xmlns:p14="http://schemas.microsoft.com/office/powerpoint/2010/main" val="1060350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B1FF6410-3ED5-2546-9B41-F190DAA362A8}"/>
              </a:ext>
            </a:extLst>
          </p:cNvPr>
          <p:cNvSpPr/>
          <p:nvPr/>
        </p:nvSpPr>
        <p:spPr>
          <a:xfrm>
            <a:off x="0" y="2435783"/>
            <a:ext cx="9144000" cy="4422217"/>
          </a:xfrm>
          <a:prstGeom prst="rect">
            <a:avLst/>
          </a:prstGeom>
          <a:solidFill>
            <a:schemeClr val="tx1"/>
          </a:solidFill>
        </p:spPr>
        <p:txBody>
          <a:bodyPr rtlCol="0" anchor="ctr">
            <a:spAutoFit/>
          </a:bodyPr>
          <a:lstStyle/>
          <a:p>
            <a:pPr algn="l"/>
            <a:endParaRPr kumimoji="1" lang="ko-KR" altLang="en-US" dirty="0">
              <a:latin typeface="Apple SD Gothic Neo" panose="02000300000000000000" pitchFamily="2" charset="-127"/>
              <a:ea typeface="Apple SD Gothic Neo" panose="02000300000000000000" pitchFamily="2" charset="-127"/>
            </a:endParaRPr>
          </a:p>
        </p:txBody>
      </p:sp>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148811"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Complex Wave?</a:t>
            </a:r>
          </a:p>
        </p:txBody>
      </p:sp>
      <p:sp>
        <p:nvSpPr>
          <p:cNvPr id="8" name="TextBox 7">
            <a:extLst>
              <a:ext uri="{FF2B5EF4-FFF2-40B4-BE49-F238E27FC236}">
                <a16:creationId xmlns:a16="http://schemas.microsoft.com/office/drawing/2014/main" id="{347FF24D-C6FF-CB4C-A08A-7995A54F5CFE}"/>
              </a:ext>
            </a:extLst>
          </p:cNvPr>
          <p:cNvSpPr txBox="1"/>
          <p:nvPr/>
        </p:nvSpPr>
        <p:spPr>
          <a:xfrm>
            <a:off x="347474" y="1235454"/>
            <a:ext cx="7923964" cy="1200329"/>
          </a:xfrm>
          <a:prstGeom prst="rect">
            <a:avLst/>
          </a:prstGeom>
          <a:noFill/>
        </p:spPr>
        <p:txBody>
          <a:bodyPr wrap="none" rtlCol="0">
            <a:spAutoFit/>
          </a:bodyPr>
          <a:lstStyle/>
          <a:p>
            <a:r>
              <a:rPr kumimoji="1" lang="ko-KR" altLang="en-US" sz="2400" dirty="0">
                <a:latin typeface="Apple SD Gothic Neo" panose="02000300000000000000" pitchFamily="2" charset="-127"/>
                <a:ea typeface="Apple SD Gothic Neo" panose="02000300000000000000" pitchFamily="2" charset="-127"/>
              </a:rPr>
              <a:t>우리가 사용하는 대부분의 </a:t>
            </a:r>
            <a:r>
              <a:rPr kumimoji="1" lang="ko-KR" altLang="en-US" sz="2400" b="1" dirty="0">
                <a:latin typeface="Apple SD Gothic Neo" panose="02000300000000000000" pitchFamily="2" charset="-127"/>
                <a:ea typeface="Apple SD Gothic Neo" panose="02000300000000000000" pitchFamily="2" charset="-127"/>
              </a:rPr>
              <a:t>소리</a:t>
            </a:r>
            <a:r>
              <a:rPr kumimoji="1" lang="ko-KR" altLang="en-US" sz="2400" dirty="0">
                <a:latin typeface="Apple SD Gothic Neo" panose="02000300000000000000" pitchFamily="2" charset="-127"/>
                <a:ea typeface="Apple SD Gothic Neo" panose="02000300000000000000" pitchFamily="2" charset="-127"/>
              </a:rPr>
              <a:t>들은 </a:t>
            </a:r>
            <a:r>
              <a:rPr kumimoji="1" lang="ko-KR" altLang="en-US" sz="2400" b="1" dirty="0" err="1">
                <a:latin typeface="Apple SD Gothic Neo" panose="02000300000000000000" pitchFamily="2" charset="-127"/>
                <a:ea typeface="Apple SD Gothic Neo" panose="02000300000000000000" pitchFamily="2" charset="-127"/>
              </a:rPr>
              <a:t>복합파입니다</a:t>
            </a:r>
            <a:r>
              <a:rPr kumimoji="1" lang="en-US" altLang="ko-KR" sz="2400" dirty="0">
                <a:latin typeface="Apple SD Gothic Neo" panose="02000300000000000000" pitchFamily="2" charset="-127"/>
                <a:ea typeface="Apple SD Gothic Neo" panose="02000300000000000000" pitchFamily="2" charset="-127"/>
              </a:rPr>
              <a:t>.</a:t>
            </a:r>
          </a:p>
          <a:p>
            <a:r>
              <a:rPr kumimoji="1" lang="ko-KR" altLang="en-US" sz="2400" b="1" dirty="0" err="1">
                <a:latin typeface="Apple SD Gothic Neo" panose="02000300000000000000" pitchFamily="2" charset="-127"/>
                <a:ea typeface="Apple SD Gothic Neo" panose="02000300000000000000" pitchFamily="2" charset="-127"/>
              </a:rPr>
              <a:t>복합파</a:t>
            </a:r>
            <a:r>
              <a:rPr kumimoji="1" lang="en-US" altLang="ko-KR" sz="2400" b="1" dirty="0">
                <a:latin typeface="Apple SD Gothic Neo" panose="02000300000000000000" pitchFamily="2" charset="-127"/>
                <a:ea typeface="Apple SD Gothic Neo" panose="02000300000000000000" pitchFamily="2" charset="-127"/>
              </a:rPr>
              <a:t>(Complex wave)</a:t>
            </a:r>
            <a:r>
              <a:rPr kumimoji="1" lang="ko-KR" altLang="en-US" sz="2400" dirty="0">
                <a:latin typeface="Apple SD Gothic Neo" panose="02000300000000000000" pitchFamily="2" charset="-127"/>
                <a:ea typeface="Apple SD Gothic Neo" panose="02000300000000000000" pitchFamily="2" charset="-127"/>
              </a:rPr>
              <a:t>는 복수의 서로 다른 </a:t>
            </a:r>
            <a:r>
              <a:rPr kumimoji="1" lang="ko-KR" altLang="en-US" sz="2400" dirty="0" err="1">
                <a:latin typeface="Apple SD Gothic Neo" panose="02000300000000000000" pitchFamily="2" charset="-127"/>
                <a:ea typeface="Apple SD Gothic Neo" panose="02000300000000000000" pitchFamily="2" charset="-127"/>
              </a:rPr>
              <a:t>정현파들의</a:t>
            </a:r>
            <a:r>
              <a:rPr kumimoji="1" lang="ko-KR" altLang="en-US" sz="2400" dirty="0">
                <a:latin typeface="Apple SD Gothic Neo" panose="02000300000000000000" pitchFamily="2" charset="-127"/>
                <a:ea typeface="Apple SD Gothic Neo" panose="02000300000000000000" pitchFamily="2" charset="-127"/>
              </a:rPr>
              <a:t> 합으로 </a:t>
            </a:r>
            <a:endParaRPr kumimoji="1" lang="en-US" altLang="ko-KR" sz="2400" dirty="0">
              <a:latin typeface="Apple SD Gothic Neo" panose="02000300000000000000" pitchFamily="2" charset="-127"/>
              <a:ea typeface="Apple SD Gothic Neo" panose="02000300000000000000" pitchFamily="2" charset="-127"/>
            </a:endParaRPr>
          </a:p>
          <a:p>
            <a:r>
              <a:rPr kumimoji="1" lang="ko-KR" altLang="en-US" sz="2400" dirty="0">
                <a:latin typeface="Apple SD Gothic Neo" panose="02000300000000000000" pitchFamily="2" charset="-127"/>
                <a:ea typeface="Apple SD Gothic Neo" panose="02000300000000000000" pitchFamily="2" charset="-127"/>
              </a:rPr>
              <a:t>이루어진 파형</a:t>
            </a:r>
            <a:r>
              <a:rPr kumimoji="1" lang="en-US" altLang="ko-KR" sz="2400" dirty="0">
                <a:latin typeface="Apple SD Gothic Neo" panose="02000300000000000000" pitchFamily="2" charset="-127"/>
                <a:ea typeface="Apple SD Gothic Neo" panose="02000300000000000000" pitchFamily="2" charset="-127"/>
              </a:rPr>
              <a:t>(Wave)</a:t>
            </a:r>
            <a:r>
              <a:rPr kumimoji="1" lang="ko-KR" altLang="en-US" sz="2400" dirty="0">
                <a:latin typeface="Apple SD Gothic Neo" panose="02000300000000000000" pitchFamily="2" charset="-127"/>
                <a:ea typeface="Apple SD Gothic Neo" panose="02000300000000000000" pitchFamily="2" charset="-127"/>
              </a:rPr>
              <a:t>입니다</a:t>
            </a:r>
            <a:r>
              <a:rPr kumimoji="1" lang="en-US" altLang="ko-KR" sz="2400" dirty="0">
                <a:latin typeface="Apple SD Gothic Neo" panose="02000300000000000000" pitchFamily="2" charset="-127"/>
                <a:ea typeface="Apple SD Gothic Neo" panose="02000300000000000000" pitchFamily="2" charset="-127"/>
              </a:rPr>
              <a:t>.</a:t>
            </a:r>
            <a:endParaRPr kumimoji="1" lang="ko-KR" altLang="en-US" sz="2400" dirty="0">
              <a:latin typeface="Apple SD Gothic Neo" panose="02000300000000000000" pitchFamily="2" charset="-127"/>
              <a:ea typeface="Apple SD Gothic Neo" panose="02000300000000000000" pitchFamily="2" charset="-127"/>
            </a:endParaRPr>
          </a:p>
        </p:txBody>
      </p:sp>
      <p:pic>
        <p:nvPicPr>
          <p:cNvPr id="6" name="그림 5">
            <a:extLst>
              <a:ext uri="{FF2B5EF4-FFF2-40B4-BE49-F238E27FC236}">
                <a16:creationId xmlns:a16="http://schemas.microsoft.com/office/drawing/2014/main" id="{6A8D3CEE-20EB-EC4B-942C-551991948789}"/>
              </a:ext>
            </a:extLst>
          </p:cNvPr>
          <p:cNvPicPr>
            <a:picLocks noChangeAspect="1"/>
          </p:cNvPicPr>
          <p:nvPr/>
        </p:nvPicPr>
        <p:blipFill rotWithShape="1">
          <a:blip r:embed="rId2"/>
          <a:srcRect r="22864" b="15459"/>
          <a:stretch/>
        </p:blipFill>
        <p:spPr>
          <a:xfrm>
            <a:off x="1364550" y="2435783"/>
            <a:ext cx="6367509" cy="4431292"/>
          </a:xfrm>
          <a:prstGeom prst="rect">
            <a:avLst/>
          </a:prstGeom>
        </p:spPr>
      </p:pic>
    </p:spTree>
    <p:extLst>
      <p:ext uri="{BB962C8B-B14F-4D97-AF65-F5344CB8AC3E}">
        <p14:creationId xmlns:p14="http://schemas.microsoft.com/office/powerpoint/2010/main" val="300452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690982" cy="584775"/>
          </a:xfrm>
          <a:prstGeom prst="rect">
            <a:avLst/>
          </a:prstGeom>
          <a:noFill/>
        </p:spPr>
        <p:txBody>
          <a:bodyPr wrap="none" rtlCol="0">
            <a:spAutoFit/>
          </a:bodyPr>
          <a:lstStyle/>
          <a:p>
            <a:r>
              <a:rPr kumimoji="1" lang="ko-KR" altLang="en-US" sz="32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푸리에</a:t>
            </a:r>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 변환 </a:t>
            </a:r>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(Fourier transform)</a:t>
            </a:r>
          </a:p>
        </p:txBody>
      </p:sp>
      <p:sp>
        <p:nvSpPr>
          <p:cNvPr id="8" name="TextBox 7">
            <a:extLst>
              <a:ext uri="{FF2B5EF4-FFF2-40B4-BE49-F238E27FC236}">
                <a16:creationId xmlns:a16="http://schemas.microsoft.com/office/drawing/2014/main" id="{347FF24D-C6FF-CB4C-A08A-7995A54F5CFE}"/>
              </a:ext>
            </a:extLst>
          </p:cNvPr>
          <p:cNvSpPr txBox="1"/>
          <p:nvPr/>
        </p:nvSpPr>
        <p:spPr>
          <a:xfrm>
            <a:off x="347474" y="1235454"/>
            <a:ext cx="7180171" cy="830997"/>
          </a:xfrm>
          <a:prstGeom prst="rect">
            <a:avLst/>
          </a:prstGeom>
          <a:noFill/>
        </p:spPr>
        <p:txBody>
          <a:bodyPr wrap="none" rtlCol="0">
            <a:spAutoFit/>
          </a:bodyPr>
          <a:lstStyle/>
          <a:p>
            <a:r>
              <a:rPr kumimoji="1" lang="ko-KR" altLang="en-US" sz="2400" dirty="0">
                <a:latin typeface="Apple SD Gothic Neo" panose="02000300000000000000" pitchFamily="2" charset="-127"/>
                <a:ea typeface="Apple SD Gothic Neo" panose="02000300000000000000" pitchFamily="2" charset="-127"/>
              </a:rPr>
              <a:t>임의의 </a:t>
            </a:r>
            <a:r>
              <a:rPr kumimoji="1" lang="ko-KR" altLang="en-US" sz="2400" b="1" dirty="0">
                <a:latin typeface="Apple SD Gothic Neo" panose="02000300000000000000" pitchFamily="2" charset="-127"/>
                <a:ea typeface="Apple SD Gothic Neo" panose="02000300000000000000" pitchFamily="2" charset="-127"/>
              </a:rPr>
              <a:t>입력 신호</a:t>
            </a:r>
            <a:r>
              <a:rPr kumimoji="1" lang="ko-KR" altLang="en-US" sz="2400" dirty="0">
                <a:latin typeface="Apple SD Gothic Neo" panose="02000300000000000000" pitchFamily="2" charset="-127"/>
                <a:ea typeface="Apple SD Gothic Neo" panose="02000300000000000000" pitchFamily="2" charset="-127"/>
              </a:rPr>
              <a:t>를</a:t>
            </a:r>
            <a:r>
              <a:rPr kumimoji="1" lang="ko-KR" altLang="en-US" sz="2400" b="1" dirty="0">
                <a:latin typeface="Apple SD Gothic Neo" panose="02000300000000000000" pitchFamily="2" charset="-127"/>
                <a:ea typeface="Apple SD Gothic Neo" panose="02000300000000000000" pitchFamily="2" charset="-127"/>
              </a:rPr>
              <a:t> </a:t>
            </a:r>
            <a:r>
              <a:rPr kumimoji="1" lang="ko-KR" altLang="en-US" sz="2400" dirty="0">
                <a:latin typeface="Apple SD Gothic Neo" panose="02000300000000000000" pitchFamily="2" charset="-127"/>
                <a:ea typeface="Apple SD Gothic Neo" panose="02000300000000000000" pitchFamily="2" charset="-127"/>
              </a:rPr>
              <a:t>다양한 주파수를 갖는 </a:t>
            </a:r>
            <a:br>
              <a:rPr kumimoji="1" lang="en-US" altLang="ko-KR" sz="2400" dirty="0">
                <a:latin typeface="Apple SD Gothic Neo" panose="02000300000000000000" pitchFamily="2" charset="-127"/>
                <a:ea typeface="Apple SD Gothic Neo" panose="02000300000000000000" pitchFamily="2" charset="-127"/>
              </a:rPr>
            </a:br>
            <a:r>
              <a:rPr kumimoji="1" lang="ko-KR" altLang="en-US" sz="2400" b="1" dirty="0" err="1">
                <a:latin typeface="Apple SD Gothic Neo" panose="02000300000000000000" pitchFamily="2" charset="-127"/>
                <a:ea typeface="Apple SD Gothic Neo" panose="02000300000000000000" pitchFamily="2" charset="-127"/>
              </a:rPr>
              <a:t>주기함수</a:t>
            </a:r>
            <a:r>
              <a:rPr kumimoji="1" lang="en-US" altLang="ko-KR" sz="2400" b="1" dirty="0">
                <a:latin typeface="Apple SD Gothic Neo" panose="02000300000000000000" pitchFamily="2" charset="-127"/>
                <a:ea typeface="Apple SD Gothic Neo" panose="02000300000000000000" pitchFamily="2" charset="-127"/>
              </a:rPr>
              <a:t>(</a:t>
            </a:r>
            <a:r>
              <a:rPr kumimoji="1" lang="ko-KR" altLang="en-US" sz="2400" b="1" dirty="0">
                <a:latin typeface="Apple SD Gothic Neo" panose="02000300000000000000" pitchFamily="2" charset="-127"/>
                <a:ea typeface="Apple SD Gothic Neo" panose="02000300000000000000" pitchFamily="2" charset="-127"/>
              </a:rPr>
              <a:t>복수 지수함수</a:t>
            </a:r>
            <a:r>
              <a:rPr kumimoji="1" lang="en-US" altLang="ko-KR" sz="2400" b="1" dirty="0">
                <a:latin typeface="Apple SD Gothic Neo" panose="02000300000000000000" pitchFamily="2" charset="-127"/>
                <a:ea typeface="Apple SD Gothic Neo" panose="02000300000000000000" pitchFamily="2" charset="-127"/>
              </a:rPr>
              <a:t>)</a:t>
            </a:r>
            <a:r>
              <a:rPr kumimoji="1" lang="ko-KR" altLang="en-US" sz="2400" b="1" dirty="0">
                <a:latin typeface="Apple SD Gothic Neo" panose="02000300000000000000" pitchFamily="2" charset="-127"/>
                <a:ea typeface="Apple SD Gothic Neo" panose="02000300000000000000" pitchFamily="2" charset="-127"/>
              </a:rPr>
              <a:t>들의 합으로 분해</a:t>
            </a:r>
            <a:r>
              <a:rPr kumimoji="1" lang="ko-KR" altLang="en-US" sz="2400" dirty="0">
                <a:latin typeface="Apple SD Gothic Neo" panose="02000300000000000000" pitchFamily="2" charset="-127"/>
                <a:ea typeface="Apple SD Gothic Neo" panose="02000300000000000000" pitchFamily="2" charset="-127"/>
              </a:rPr>
              <a:t>하여 표현하는 것</a:t>
            </a:r>
          </a:p>
        </p:txBody>
      </p:sp>
      <p:pic>
        <p:nvPicPr>
          <p:cNvPr id="5" name="그림 4">
            <a:extLst>
              <a:ext uri="{FF2B5EF4-FFF2-40B4-BE49-F238E27FC236}">
                <a16:creationId xmlns:a16="http://schemas.microsoft.com/office/drawing/2014/main" id="{C758DDA5-B8B0-274A-8DA6-373F02C8C95B}"/>
              </a:ext>
            </a:extLst>
          </p:cNvPr>
          <p:cNvPicPr>
            <a:picLocks noChangeAspect="1"/>
          </p:cNvPicPr>
          <p:nvPr/>
        </p:nvPicPr>
        <p:blipFill>
          <a:blip r:embed="rId2"/>
          <a:stretch>
            <a:fillRect/>
          </a:stretch>
        </p:blipFill>
        <p:spPr>
          <a:xfrm>
            <a:off x="1587500" y="3593207"/>
            <a:ext cx="5969000" cy="2743200"/>
          </a:xfrm>
          <a:prstGeom prst="rect">
            <a:avLst/>
          </a:prstGeom>
        </p:spPr>
      </p:pic>
      <p:pic>
        <p:nvPicPr>
          <p:cNvPr id="6" name="그림 5">
            <a:extLst>
              <a:ext uri="{FF2B5EF4-FFF2-40B4-BE49-F238E27FC236}">
                <a16:creationId xmlns:a16="http://schemas.microsoft.com/office/drawing/2014/main" id="{A598131A-EDCC-9A4B-8F4D-076AD665E861}"/>
              </a:ext>
            </a:extLst>
          </p:cNvPr>
          <p:cNvPicPr>
            <a:picLocks noChangeAspect="1"/>
          </p:cNvPicPr>
          <p:nvPr/>
        </p:nvPicPr>
        <p:blipFill>
          <a:blip r:embed="rId3"/>
          <a:stretch>
            <a:fillRect/>
          </a:stretch>
        </p:blipFill>
        <p:spPr>
          <a:xfrm>
            <a:off x="2298700" y="2012390"/>
            <a:ext cx="4546600" cy="1460500"/>
          </a:xfrm>
          <a:prstGeom prst="rect">
            <a:avLst/>
          </a:prstGeom>
        </p:spPr>
      </p:pic>
    </p:spTree>
    <p:extLst>
      <p:ext uri="{BB962C8B-B14F-4D97-AF65-F5344CB8AC3E}">
        <p14:creationId xmlns:p14="http://schemas.microsoft.com/office/powerpoint/2010/main" val="124604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233578" cy="584775"/>
          </a:xfrm>
          <a:prstGeom prst="rect">
            <a:avLst/>
          </a:prstGeom>
          <a:noFill/>
        </p:spPr>
        <p:txBody>
          <a:bodyPr wrap="none" rtlCol="0">
            <a:spAutoFit/>
          </a:bodyPr>
          <a:lstStyle/>
          <a:p>
            <a:r>
              <a:rPr kumimoji="1" lang="ko-KR" altLang="en-US" sz="32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푸리에</a:t>
            </a:r>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 변환의 결과</a:t>
            </a:r>
            <a:endPar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p:txBody>
      </p:sp>
      <p:sp>
        <p:nvSpPr>
          <p:cNvPr id="8" name="TextBox 7">
            <a:extLst>
              <a:ext uri="{FF2B5EF4-FFF2-40B4-BE49-F238E27FC236}">
                <a16:creationId xmlns:a16="http://schemas.microsoft.com/office/drawing/2014/main" id="{347FF24D-C6FF-CB4C-A08A-7995A54F5CFE}"/>
              </a:ext>
            </a:extLst>
          </p:cNvPr>
          <p:cNvSpPr txBox="1"/>
          <p:nvPr/>
        </p:nvSpPr>
        <p:spPr>
          <a:xfrm>
            <a:off x="347474" y="1235454"/>
            <a:ext cx="5452134" cy="461665"/>
          </a:xfrm>
          <a:prstGeom prst="rect">
            <a:avLst/>
          </a:prstGeom>
          <a:noFill/>
        </p:spPr>
        <p:txBody>
          <a:bodyPr wrap="none" rtlCol="0">
            <a:spAutoFit/>
          </a:bodyPr>
          <a:lstStyle/>
          <a:p>
            <a:r>
              <a:rPr kumimoji="1" lang="en-US" altLang="ko-KR" sz="2400" b="1" dirty="0">
                <a:latin typeface="Apple SD Gothic Neo" panose="02000300000000000000" pitchFamily="2" charset="-127"/>
                <a:ea typeface="Apple SD Gothic Neo" panose="02000300000000000000" pitchFamily="2" charset="-127"/>
              </a:rPr>
              <a:t>Spectrum magnitude,</a:t>
            </a:r>
            <a:r>
              <a:rPr kumimoji="1" lang="ko-KR" altLang="en-US" sz="2400" b="1" dirty="0">
                <a:latin typeface="Apple SD Gothic Neo" panose="02000300000000000000" pitchFamily="2" charset="-127"/>
                <a:ea typeface="Apple SD Gothic Neo" panose="02000300000000000000" pitchFamily="2" charset="-127"/>
              </a:rPr>
              <a:t> </a:t>
            </a:r>
            <a:r>
              <a:rPr kumimoji="1" lang="en-US" altLang="ko-KR" sz="2400" b="1" dirty="0">
                <a:latin typeface="Apple SD Gothic Neo" panose="02000300000000000000" pitchFamily="2" charset="-127"/>
                <a:ea typeface="Apple SD Gothic Neo" panose="02000300000000000000" pitchFamily="2" charset="-127"/>
              </a:rPr>
              <a:t>phase spectrum </a:t>
            </a:r>
            <a:endParaRPr kumimoji="1" lang="ko-KR" altLang="en-US" sz="2400" dirty="0">
              <a:latin typeface="Apple SD Gothic Neo" panose="02000300000000000000" pitchFamily="2" charset="-127"/>
              <a:ea typeface="Apple SD Gothic Neo" panose="02000300000000000000" pitchFamily="2" charset="-127"/>
            </a:endParaRPr>
          </a:p>
        </p:txBody>
      </p:sp>
      <p:sp>
        <p:nvSpPr>
          <p:cNvPr id="4" name="직사각형 3">
            <a:extLst>
              <a:ext uri="{FF2B5EF4-FFF2-40B4-BE49-F238E27FC236}">
                <a16:creationId xmlns:a16="http://schemas.microsoft.com/office/drawing/2014/main" id="{CE2C6680-E3EB-7C40-BA92-AAF0F6B64E56}"/>
              </a:ext>
            </a:extLst>
          </p:cNvPr>
          <p:cNvSpPr/>
          <p:nvPr/>
        </p:nvSpPr>
        <p:spPr>
          <a:xfrm>
            <a:off x="322729" y="1792509"/>
            <a:ext cx="8498541" cy="923330"/>
          </a:xfrm>
          <a:prstGeom prst="rect">
            <a:avLst/>
          </a:prstGeom>
        </p:spPr>
        <p:txBody>
          <a:bodyPr wrap="square">
            <a:spAutoFit/>
          </a:bodyPr>
          <a:lstStyle/>
          <a:p>
            <a:r>
              <a:rPr lang="ko-KR" altLang="en-US" dirty="0" err="1">
                <a:latin typeface="Apple SD Gothic Neo" panose="02000300000000000000" pitchFamily="2" charset="-127"/>
                <a:ea typeface="Apple SD Gothic Neo" panose="02000300000000000000" pitchFamily="2" charset="-127"/>
              </a:rPr>
              <a:t>퓨리에</a:t>
            </a:r>
            <a:r>
              <a:rPr lang="ko-KR" altLang="en-US" dirty="0">
                <a:latin typeface="Apple SD Gothic Neo" panose="02000300000000000000" pitchFamily="2" charset="-127"/>
                <a:ea typeface="Apple SD Gothic Neo" panose="02000300000000000000" pitchFamily="2" charset="-127"/>
              </a:rPr>
              <a:t> 변환이 끝나면</a:t>
            </a:r>
            <a:r>
              <a:rPr lang="en-US" altLang="ko-KR" dirty="0">
                <a:latin typeface="Apple SD Gothic Neo" panose="02000300000000000000" pitchFamily="2" charset="-127"/>
                <a:ea typeface="Apple SD Gothic Neo" panose="02000300000000000000" pitchFamily="2" charset="-127"/>
              </a:rPr>
              <a:t>, </a:t>
            </a:r>
            <a:r>
              <a:rPr lang="ko-KR" altLang="en-US" dirty="0">
                <a:latin typeface="Apple SD Gothic Neo" panose="02000300000000000000" pitchFamily="2" charset="-127"/>
                <a:ea typeface="Apple SD Gothic Neo" panose="02000300000000000000" pitchFamily="2" charset="-127"/>
              </a:rPr>
              <a:t>이제 </a:t>
            </a:r>
            <a:r>
              <a:rPr lang="ko-KR" altLang="en-US" dirty="0" err="1">
                <a:latin typeface="Apple SD Gothic Neo" panose="02000300000000000000" pitchFamily="2" charset="-127"/>
                <a:ea typeface="Apple SD Gothic Neo" panose="02000300000000000000" pitchFamily="2" charset="-127"/>
              </a:rPr>
              <a:t>실수부와</a:t>
            </a:r>
            <a:r>
              <a:rPr lang="ko-KR" altLang="en-US" dirty="0">
                <a:latin typeface="Apple SD Gothic Neo" panose="02000300000000000000" pitchFamily="2" charset="-127"/>
                <a:ea typeface="Apple SD Gothic Neo" panose="02000300000000000000" pitchFamily="2" charset="-127"/>
              </a:rPr>
              <a:t> </a:t>
            </a:r>
            <a:r>
              <a:rPr lang="ko-KR" altLang="en-US" dirty="0" err="1">
                <a:latin typeface="Apple SD Gothic Neo" panose="02000300000000000000" pitchFamily="2" charset="-127"/>
                <a:ea typeface="Apple SD Gothic Neo" panose="02000300000000000000" pitchFamily="2" charset="-127"/>
              </a:rPr>
              <a:t>허수부를</a:t>
            </a:r>
            <a:r>
              <a:rPr lang="ko-KR" altLang="en-US" dirty="0">
                <a:latin typeface="Apple SD Gothic Neo" panose="02000300000000000000" pitchFamily="2" charset="-127"/>
                <a:ea typeface="Apple SD Gothic Neo" panose="02000300000000000000" pitchFamily="2" charset="-127"/>
              </a:rPr>
              <a:t> 가지는 복소수가 얻어집니다</a:t>
            </a:r>
            <a:r>
              <a:rPr lang="en-US" altLang="ko-KR" dirty="0">
                <a:latin typeface="Apple SD Gothic Neo" panose="02000300000000000000" pitchFamily="2" charset="-127"/>
                <a:ea typeface="Apple SD Gothic Neo" panose="02000300000000000000" pitchFamily="2" charset="-127"/>
              </a:rPr>
              <a:t>. </a:t>
            </a:r>
            <a:r>
              <a:rPr lang="ko-KR" altLang="en-US" dirty="0">
                <a:latin typeface="Apple SD Gothic Neo" panose="02000300000000000000" pitchFamily="2" charset="-127"/>
                <a:ea typeface="Apple SD Gothic Neo" panose="02000300000000000000" pitchFamily="2" charset="-127"/>
              </a:rPr>
              <a:t>이러한 복소수의 절대값은 </a:t>
            </a:r>
            <a:r>
              <a:rPr lang="en-US" altLang="ko-KR" dirty="0">
                <a:latin typeface="Apple SD Gothic Neo" panose="02000300000000000000" pitchFamily="2" charset="-127"/>
                <a:ea typeface="Apple SD Gothic Neo" panose="02000300000000000000" pitchFamily="2" charset="-127"/>
              </a:rPr>
              <a:t>Spectrum magnitude</a:t>
            </a:r>
            <a:r>
              <a:rPr lang="ko-KR" altLang="en-US" dirty="0" err="1">
                <a:latin typeface="Apple SD Gothic Neo" panose="02000300000000000000" pitchFamily="2" charset="-127"/>
                <a:ea typeface="Apple SD Gothic Neo" panose="02000300000000000000" pitchFamily="2" charset="-127"/>
              </a:rPr>
              <a:t>라고</a:t>
            </a:r>
            <a:r>
              <a:rPr lang="ko-KR" altLang="en-US" dirty="0">
                <a:latin typeface="Apple SD Gothic Neo" panose="02000300000000000000" pitchFamily="2" charset="-127"/>
                <a:ea typeface="Apple SD Gothic Neo" panose="02000300000000000000" pitchFamily="2" charset="-127"/>
              </a:rPr>
              <a:t> 부르며 </a:t>
            </a:r>
            <a:r>
              <a:rPr lang="en-US" altLang="ko-KR" dirty="0">
                <a:latin typeface="Apple SD Gothic Neo" panose="02000300000000000000" pitchFamily="2" charset="-127"/>
                <a:ea typeface="Apple SD Gothic Neo" panose="02000300000000000000" pitchFamily="2" charset="-127"/>
              </a:rPr>
              <a:t>(</a:t>
            </a:r>
            <a:r>
              <a:rPr lang="ko-KR" altLang="en-US" dirty="0">
                <a:latin typeface="Apple SD Gothic Neo" panose="02000300000000000000" pitchFamily="2" charset="-127"/>
                <a:ea typeface="Apple SD Gothic Neo" panose="02000300000000000000" pitchFamily="2" charset="-127"/>
              </a:rPr>
              <a:t>주파수의 강도</a:t>
            </a:r>
            <a:r>
              <a:rPr lang="en-US" altLang="ko-KR" dirty="0">
                <a:latin typeface="Apple SD Gothic Neo" panose="02000300000000000000" pitchFamily="2" charset="-127"/>
                <a:ea typeface="Apple SD Gothic Neo" panose="02000300000000000000" pitchFamily="2" charset="-127"/>
              </a:rPr>
              <a:t>), </a:t>
            </a:r>
            <a:r>
              <a:rPr lang="ko-KR" altLang="en-US" dirty="0">
                <a:latin typeface="Apple SD Gothic Neo" panose="02000300000000000000" pitchFamily="2" charset="-127"/>
                <a:ea typeface="Apple SD Gothic Neo" panose="02000300000000000000" pitchFamily="2" charset="-127"/>
              </a:rPr>
              <a:t>복소수가 가지는 </a:t>
            </a:r>
            <a:r>
              <a:rPr lang="en-US" altLang="ko-KR" dirty="0">
                <a:latin typeface="Apple SD Gothic Neo" panose="02000300000000000000" pitchFamily="2" charset="-127"/>
                <a:ea typeface="Apple SD Gothic Neo" panose="02000300000000000000" pitchFamily="2" charset="-127"/>
              </a:rPr>
              <a:t>phase</a:t>
            </a:r>
            <a:r>
              <a:rPr lang="ko-KR" altLang="en-US" dirty="0" err="1">
                <a:latin typeface="Apple SD Gothic Neo" panose="02000300000000000000" pitchFamily="2" charset="-127"/>
                <a:ea typeface="Apple SD Gothic Neo" panose="02000300000000000000" pitchFamily="2" charset="-127"/>
              </a:rPr>
              <a:t>를</a:t>
            </a:r>
            <a:r>
              <a:rPr lang="ko-KR" altLang="en-US" dirty="0">
                <a:latin typeface="Apple SD Gothic Neo" panose="02000300000000000000" pitchFamily="2" charset="-127"/>
                <a:ea typeface="Apple SD Gothic Neo" panose="02000300000000000000" pitchFamily="2" charset="-127"/>
              </a:rPr>
              <a:t> </a:t>
            </a:r>
            <a:r>
              <a:rPr lang="en-US" altLang="ko-KR" dirty="0">
                <a:latin typeface="Apple SD Gothic Neo" panose="02000300000000000000" pitchFamily="2" charset="-127"/>
                <a:ea typeface="Apple SD Gothic Neo" panose="02000300000000000000" pitchFamily="2" charset="-127"/>
              </a:rPr>
              <a:t>phase spectrum (</a:t>
            </a:r>
            <a:r>
              <a:rPr lang="ko-KR" altLang="en-US" dirty="0">
                <a:latin typeface="Apple SD Gothic Neo" panose="02000300000000000000" pitchFamily="2" charset="-127"/>
                <a:ea typeface="Apple SD Gothic Neo" panose="02000300000000000000" pitchFamily="2" charset="-127"/>
              </a:rPr>
              <a:t>주파수의 위상</a:t>
            </a:r>
            <a:r>
              <a:rPr lang="en-US" altLang="ko-KR" dirty="0">
                <a:latin typeface="Apple SD Gothic Neo" panose="02000300000000000000" pitchFamily="2" charset="-127"/>
                <a:ea typeface="Apple SD Gothic Neo" panose="02000300000000000000" pitchFamily="2" charset="-127"/>
              </a:rPr>
              <a:t>)</a:t>
            </a:r>
            <a:r>
              <a:rPr lang="ko-KR" altLang="en-US" dirty="0">
                <a:latin typeface="Apple SD Gothic Neo" panose="02000300000000000000" pitchFamily="2" charset="-127"/>
                <a:ea typeface="Apple SD Gothic Neo" panose="02000300000000000000" pitchFamily="2" charset="-127"/>
              </a:rPr>
              <a:t>이라고 부르게 됩니다</a:t>
            </a:r>
            <a:r>
              <a:rPr lang="en-US" altLang="ko-KR" dirty="0">
                <a:latin typeface="Apple SD Gothic Neo" panose="02000300000000000000" pitchFamily="2" charset="-127"/>
                <a:ea typeface="Apple SD Gothic Neo" panose="02000300000000000000" pitchFamily="2" charset="-127"/>
              </a:rPr>
              <a:t>.</a:t>
            </a:r>
            <a:endParaRPr lang="ko-KR" altLang="en-US" dirty="0">
              <a:latin typeface="Apple SD Gothic Neo" panose="02000300000000000000" pitchFamily="2" charset="-127"/>
              <a:ea typeface="Apple SD Gothic Neo" panose="02000300000000000000" pitchFamily="2" charset="-127"/>
            </a:endParaRPr>
          </a:p>
        </p:txBody>
      </p:sp>
      <p:pic>
        <p:nvPicPr>
          <p:cNvPr id="5" name="그림 4">
            <a:extLst>
              <a:ext uri="{FF2B5EF4-FFF2-40B4-BE49-F238E27FC236}">
                <a16:creationId xmlns:a16="http://schemas.microsoft.com/office/drawing/2014/main" id="{841F67BB-4D66-C145-BB97-D147064BFE5B}"/>
              </a:ext>
            </a:extLst>
          </p:cNvPr>
          <p:cNvPicPr>
            <a:picLocks noChangeAspect="1"/>
          </p:cNvPicPr>
          <p:nvPr/>
        </p:nvPicPr>
        <p:blipFill>
          <a:blip r:embed="rId2"/>
          <a:stretch>
            <a:fillRect/>
          </a:stretch>
        </p:blipFill>
        <p:spPr>
          <a:xfrm>
            <a:off x="1896631" y="2702422"/>
            <a:ext cx="5321300" cy="1866900"/>
          </a:xfrm>
          <a:prstGeom prst="rect">
            <a:avLst/>
          </a:prstGeom>
        </p:spPr>
      </p:pic>
      <p:pic>
        <p:nvPicPr>
          <p:cNvPr id="12" name="그림 11">
            <a:extLst>
              <a:ext uri="{FF2B5EF4-FFF2-40B4-BE49-F238E27FC236}">
                <a16:creationId xmlns:a16="http://schemas.microsoft.com/office/drawing/2014/main" id="{61A8CABF-FC44-DD48-95D8-A01A54730507}"/>
              </a:ext>
            </a:extLst>
          </p:cNvPr>
          <p:cNvPicPr>
            <a:picLocks noChangeAspect="1"/>
          </p:cNvPicPr>
          <p:nvPr/>
        </p:nvPicPr>
        <p:blipFill>
          <a:blip r:embed="rId3"/>
          <a:stretch>
            <a:fillRect/>
          </a:stretch>
        </p:blipFill>
        <p:spPr>
          <a:xfrm>
            <a:off x="35059" y="4360008"/>
            <a:ext cx="9144000" cy="2525076"/>
          </a:xfrm>
          <a:prstGeom prst="rect">
            <a:avLst/>
          </a:prstGeom>
        </p:spPr>
      </p:pic>
    </p:spTree>
    <p:extLst>
      <p:ext uri="{BB962C8B-B14F-4D97-AF65-F5344CB8AC3E}">
        <p14:creationId xmlns:p14="http://schemas.microsoft.com/office/powerpoint/2010/main" val="12785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908168"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Tutorial (STFT)</a:t>
            </a:r>
          </a:p>
        </p:txBody>
      </p:sp>
      <p:pic>
        <p:nvPicPr>
          <p:cNvPr id="15" name="그림 14">
            <a:extLst>
              <a:ext uri="{FF2B5EF4-FFF2-40B4-BE49-F238E27FC236}">
                <a16:creationId xmlns:a16="http://schemas.microsoft.com/office/drawing/2014/main" id="{7C58294E-629D-6A40-AE1C-BCCD844E5B85}"/>
              </a:ext>
            </a:extLst>
          </p:cNvPr>
          <p:cNvPicPr>
            <a:picLocks noChangeAspect="1"/>
          </p:cNvPicPr>
          <p:nvPr/>
        </p:nvPicPr>
        <p:blipFill>
          <a:blip r:embed="rId3"/>
          <a:stretch>
            <a:fillRect/>
          </a:stretch>
        </p:blipFill>
        <p:spPr>
          <a:xfrm>
            <a:off x="2349812" y="2301393"/>
            <a:ext cx="4914900" cy="1308100"/>
          </a:xfrm>
          <a:prstGeom prst="rect">
            <a:avLst/>
          </a:prstGeom>
        </p:spPr>
      </p:pic>
      <p:pic>
        <p:nvPicPr>
          <p:cNvPr id="18" name="그림 17">
            <a:extLst>
              <a:ext uri="{FF2B5EF4-FFF2-40B4-BE49-F238E27FC236}">
                <a16:creationId xmlns:a16="http://schemas.microsoft.com/office/drawing/2014/main" id="{56B93EB2-81C2-1D49-84E3-BD11AFE704E5}"/>
              </a:ext>
            </a:extLst>
          </p:cNvPr>
          <p:cNvPicPr>
            <a:picLocks noChangeAspect="1"/>
          </p:cNvPicPr>
          <p:nvPr/>
        </p:nvPicPr>
        <p:blipFill>
          <a:blip r:embed="rId4"/>
          <a:stretch>
            <a:fillRect/>
          </a:stretch>
        </p:blipFill>
        <p:spPr>
          <a:xfrm>
            <a:off x="231691" y="983862"/>
            <a:ext cx="8680616" cy="5744210"/>
          </a:xfrm>
          <a:prstGeom prst="rect">
            <a:avLst/>
          </a:prstGeom>
        </p:spPr>
      </p:pic>
    </p:spTree>
    <p:extLst>
      <p:ext uri="{BB962C8B-B14F-4D97-AF65-F5344CB8AC3E}">
        <p14:creationId xmlns:p14="http://schemas.microsoft.com/office/powerpoint/2010/main" val="189359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F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2082376" y="3129897"/>
            <a:ext cx="497924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3600" b="1" i="0" u="none" strike="noStrike" kern="1200" cap="none" spc="0" normalizeH="0" baseline="0" noProof="0" dirty="0">
                <a:ln>
                  <a:noFill/>
                </a:ln>
                <a:solidFill>
                  <a:srgbClr val="005A5F"/>
                </a:solidFill>
                <a:effectLst/>
                <a:uLnTx/>
                <a:uFillTx/>
                <a:latin typeface="Apple SD Gothic Neo" panose="02000300000000000000" pitchFamily="2" charset="-127"/>
                <a:ea typeface="Apple SD Gothic Neo" panose="02000300000000000000" pitchFamily="2" charset="-127"/>
                <a:cs typeface="Helvetica Neue" panose="02000503000000020004" pitchFamily="2" charset="0"/>
              </a:rPr>
              <a:t>Audio + Deep Learning!</a:t>
            </a:r>
          </a:p>
        </p:txBody>
      </p:sp>
    </p:spTree>
    <p:extLst>
      <p:ext uri="{BB962C8B-B14F-4D97-AF65-F5344CB8AC3E}">
        <p14:creationId xmlns:p14="http://schemas.microsoft.com/office/powerpoint/2010/main" val="231202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204450"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Task</a:t>
            </a:r>
          </a:p>
        </p:txBody>
      </p:sp>
      <p:sp>
        <p:nvSpPr>
          <p:cNvPr id="3" name="TextBox 2">
            <a:extLst>
              <a:ext uri="{FF2B5EF4-FFF2-40B4-BE49-F238E27FC236}">
                <a16:creationId xmlns:a16="http://schemas.microsoft.com/office/drawing/2014/main" id="{046E77B3-BA3F-EC41-9984-3CBC2AE26C58}"/>
              </a:ext>
            </a:extLst>
          </p:cNvPr>
          <p:cNvSpPr txBox="1"/>
          <p:nvPr/>
        </p:nvSpPr>
        <p:spPr>
          <a:xfrm>
            <a:off x="532620" y="1406311"/>
            <a:ext cx="7965514" cy="2677656"/>
          </a:xfrm>
          <a:prstGeom prst="rect">
            <a:avLst/>
          </a:prstGeom>
          <a:noFill/>
        </p:spPr>
        <p:txBody>
          <a:bodyPr wrap="none" rtlCol="0">
            <a:spAutoFit/>
          </a:bodyPr>
          <a:lstStyle/>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Sound</a:t>
            </a:r>
          </a:p>
          <a:p>
            <a:pPr marL="742950" lvl="1" indent="-285750">
              <a:buFont typeface="Arial" panose="020B0604020202020204" pitchFamily="34" charset="0"/>
              <a:buChar char="•"/>
            </a:pPr>
            <a:r>
              <a:rPr lang="en" altLang="ko-KR" dirty="0"/>
              <a:t>Speech Classification &amp; Auto-tagging (Acoustic Scene / Event Identification)</a:t>
            </a:r>
          </a:p>
          <a:p>
            <a:pPr marL="742950" lvl="1"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sz="2400" dirty="0"/>
              <a:t>Speech</a:t>
            </a:r>
          </a:p>
          <a:p>
            <a:pPr marL="742950" lvl="1" indent="-285750">
              <a:buFont typeface="Arial" panose="020B0604020202020204" pitchFamily="34" charset="0"/>
              <a:buChar char="•"/>
            </a:pPr>
            <a:r>
              <a:rPr lang="en-US" altLang="ko-KR" dirty="0"/>
              <a:t>Speech Recognition (STT)</a:t>
            </a:r>
            <a:endParaRPr lang="en" altLang="ko-KR" sz="1200" dirty="0"/>
          </a:p>
          <a:p>
            <a:pPr marL="742950" lvl="1" indent="-285750">
              <a:buFont typeface="Arial" panose="020B0604020202020204" pitchFamily="34" charset="0"/>
              <a:buChar char="•"/>
            </a:pPr>
            <a:endParaRPr lang="en-US" altLang="ko-KR" sz="1200" dirty="0"/>
          </a:p>
          <a:p>
            <a:pPr marL="742950" lvl="1" indent="-285750">
              <a:buFont typeface="Arial" panose="020B0604020202020204" pitchFamily="34" charset="0"/>
              <a:buChar char="•"/>
            </a:pPr>
            <a:r>
              <a:rPr lang="en-US" altLang="ko-KR" dirty="0"/>
              <a:t>Speech Synthesis (TTS)</a:t>
            </a:r>
            <a:br>
              <a:rPr lang="en-US" altLang="ko-KR" dirty="0"/>
            </a:br>
            <a:endParaRPr lang="en-US" altLang="ko-KR" dirty="0"/>
          </a:p>
          <a:p>
            <a:pPr marL="742950" lvl="1" indent="-285750">
              <a:buFont typeface="Arial" panose="020B0604020202020204" pitchFamily="34" charset="0"/>
              <a:buChar char="•"/>
            </a:pPr>
            <a:r>
              <a:rPr lang="en-US" altLang="ko-KR" dirty="0"/>
              <a:t>Speech Style Transfer (STS)</a:t>
            </a:r>
          </a:p>
        </p:txBody>
      </p:sp>
      <p:pic>
        <p:nvPicPr>
          <p:cNvPr id="4" name="그림 3">
            <a:extLst>
              <a:ext uri="{FF2B5EF4-FFF2-40B4-BE49-F238E27FC236}">
                <a16:creationId xmlns:a16="http://schemas.microsoft.com/office/drawing/2014/main" id="{D6A25058-CB3F-D149-A84B-1C8A5F57E450}"/>
              </a:ext>
            </a:extLst>
          </p:cNvPr>
          <p:cNvPicPr>
            <a:picLocks noChangeAspect="1"/>
          </p:cNvPicPr>
          <p:nvPr/>
        </p:nvPicPr>
        <p:blipFill>
          <a:blip r:embed="rId2"/>
          <a:stretch>
            <a:fillRect/>
          </a:stretch>
        </p:blipFill>
        <p:spPr>
          <a:xfrm>
            <a:off x="4007408" y="3206530"/>
            <a:ext cx="4704333" cy="2985442"/>
          </a:xfrm>
          <a:prstGeom prst="rect">
            <a:avLst/>
          </a:prstGeom>
        </p:spPr>
      </p:pic>
      <p:sp>
        <p:nvSpPr>
          <p:cNvPr id="5" name="직사각형 4">
            <a:extLst>
              <a:ext uri="{FF2B5EF4-FFF2-40B4-BE49-F238E27FC236}">
                <a16:creationId xmlns:a16="http://schemas.microsoft.com/office/drawing/2014/main" id="{0EC0E2B8-5108-BA47-9F29-030F54A84763}"/>
              </a:ext>
            </a:extLst>
          </p:cNvPr>
          <p:cNvSpPr/>
          <p:nvPr/>
        </p:nvSpPr>
        <p:spPr>
          <a:xfrm>
            <a:off x="6453807" y="6418103"/>
            <a:ext cx="2568717" cy="276999"/>
          </a:xfrm>
          <a:prstGeom prst="rect">
            <a:avLst/>
          </a:prstGeom>
        </p:spPr>
        <p:txBody>
          <a:bodyPr wrap="none">
            <a:spAutoFit/>
          </a:bodyPr>
          <a:lstStyle/>
          <a:p>
            <a:r>
              <a:rPr lang="en" altLang="ko-KR" sz="1200" dirty="0">
                <a:hlinkClick r:id="rId3"/>
              </a:rPr>
              <a:t>https://www.kakaobrain.com/blog/16</a:t>
            </a:r>
            <a:endParaRPr lang="ko-KR" altLang="en-US" sz="1200" dirty="0"/>
          </a:p>
        </p:txBody>
      </p:sp>
    </p:spTree>
    <p:extLst>
      <p:ext uri="{BB962C8B-B14F-4D97-AF65-F5344CB8AC3E}">
        <p14:creationId xmlns:p14="http://schemas.microsoft.com/office/powerpoint/2010/main" val="161230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0464B0A-A87E-FB44-9C62-75A3FE10E968}"/>
              </a:ext>
            </a:extLst>
          </p:cNvPr>
          <p:cNvPicPr>
            <a:picLocks noChangeAspect="1"/>
          </p:cNvPicPr>
          <p:nvPr/>
        </p:nvPicPr>
        <p:blipFill>
          <a:blip r:embed="rId2"/>
          <a:stretch>
            <a:fillRect/>
          </a:stretch>
        </p:blipFill>
        <p:spPr>
          <a:xfrm>
            <a:off x="4744719" y="4058585"/>
            <a:ext cx="4399280" cy="2474595"/>
          </a:xfrm>
          <a:prstGeom prst="rect">
            <a:avLst/>
          </a:prstGeom>
        </p:spPr>
      </p:pic>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932487"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With Smart Speaker!</a:t>
            </a:r>
          </a:p>
        </p:txBody>
      </p:sp>
      <p:sp>
        <p:nvSpPr>
          <p:cNvPr id="5" name="직사각형 4">
            <a:extLst>
              <a:ext uri="{FF2B5EF4-FFF2-40B4-BE49-F238E27FC236}">
                <a16:creationId xmlns:a16="http://schemas.microsoft.com/office/drawing/2014/main" id="{0EC0E2B8-5108-BA47-9F29-030F54A84763}"/>
              </a:ext>
            </a:extLst>
          </p:cNvPr>
          <p:cNvSpPr/>
          <p:nvPr/>
        </p:nvSpPr>
        <p:spPr>
          <a:xfrm>
            <a:off x="4351791" y="6418103"/>
            <a:ext cx="4792209" cy="276999"/>
          </a:xfrm>
          <a:prstGeom prst="rect">
            <a:avLst/>
          </a:prstGeom>
        </p:spPr>
        <p:txBody>
          <a:bodyPr wrap="none">
            <a:spAutoFit/>
          </a:bodyPr>
          <a:lstStyle/>
          <a:p>
            <a:r>
              <a:rPr lang="en" altLang="ko-KR" sz="1200" dirty="0">
                <a:hlinkClick r:id="rId3"/>
              </a:rPr>
              <a:t>http://dcase.community/challenge2020/task-acoustic-scene-classification</a:t>
            </a:r>
            <a:endParaRPr lang="ko-KR" altLang="en-US" sz="1200" dirty="0"/>
          </a:p>
        </p:txBody>
      </p:sp>
      <p:pic>
        <p:nvPicPr>
          <p:cNvPr id="8" name="그림 7">
            <a:extLst>
              <a:ext uri="{FF2B5EF4-FFF2-40B4-BE49-F238E27FC236}">
                <a16:creationId xmlns:a16="http://schemas.microsoft.com/office/drawing/2014/main" id="{1F3E3C9D-3B98-634B-8013-4CA92C5FB403}"/>
              </a:ext>
            </a:extLst>
          </p:cNvPr>
          <p:cNvPicPr>
            <a:picLocks noChangeAspect="1"/>
          </p:cNvPicPr>
          <p:nvPr/>
        </p:nvPicPr>
        <p:blipFill>
          <a:blip r:embed="rId4"/>
          <a:stretch>
            <a:fillRect/>
          </a:stretch>
        </p:blipFill>
        <p:spPr>
          <a:xfrm>
            <a:off x="347474" y="1751385"/>
            <a:ext cx="4646914" cy="2253273"/>
          </a:xfrm>
          <a:prstGeom prst="rect">
            <a:avLst/>
          </a:prstGeom>
        </p:spPr>
      </p:pic>
      <p:pic>
        <p:nvPicPr>
          <p:cNvPr id="9" name="그림 8">
            <a:extLst>
              <a:ext uri="{FF2B5EF4-FFF2-40B4-BE49-F238E27FC236}">
                <a16:creationId xmlns:a16="http://schemas.microsoft.com/office/drawing/2014/main" id="{136ED079-B6A8-7A4C-AF0F-FD4AEBC88CB6}"/>
              </a:ext>
            </a:extLst>
          </p:cNvPr>
          <p:cNvPicPr>
            <a:picLocks noChangeAspect="1"/>
          </p:cNvPicPr>
          <p:nvPr/>
        </p:nvPicPr>
        <p:blipFill>
          <a:blip r:embed="rId5"/>
          <a:stretch>
            <a:fillRect/>
          </a:stretch>
        </p:blipFill>
        <p:spPr>
          <a:xfrm>
            <a:off x="347474" y="3887082"/>
            <a:ext cx="4646914" cy="1987313"/>
          </a:xfrm>
          <a:prstGeom prst="rect">
            <a:avLst/>
          </a:prstGeom>
        </p:spPr>
      </p:pic>
      <p:sp>
        <p:nvSpPr>
          <p:cNvPr id="11" name="직사각형 10">
            <a:extLst>
              <a:ext uri="{FF2B5EF4-FFF2-40B4-BE49-F238E27FC236}">
                <a16:creationId xmlns:a16="http://schemas.microsoft.com/office/drawing/2014/main" id="{21A4BD61-F0A6-4B4C-B576-BB6312CA6E8F}"/>
              </a:ext>
            </a:extLst>
          </p:cNvPr>
          <p:cNvSpPr/>
          <p:nvPr/>
        </p:nvSpPr>
        <p:spPr>
          <a:xfrm>
            <a:off x="4994388" y="1838850"/>
            <a:ext cx="3975045" cy="2246769"/>
          </a:xfrm>
          <a:prstGeom prst="rect">
            <a:avLst/>
          </a:prstGeom>
        </p:spPr>
        <p:txBody>
          <a:bodyPr wrap="square">
            <a:spAutoFit/>
          </a:bodyPr>
          <a:lstStyle/>
          <a:p>
            <a:pPr marL="285750" indent="-285750">
              <a:buFont typeface="Arial" panose="020B0604020202020204" pitchFamily="34" charset="0"/>
              <a:buChar char="•"/>
            </a:pPr>
            <a:r>
              <a:rPr kumimoji="1" lang="en-US" altLang="ko-KR" sz="1400" dirty="0">
                <a:latin typeface="Apple SD Gothic Neo" panose="02000300000000000000" pitchFamily="2" charset="-127"/>
                <a:ea typeface="Apple SD Gothic Neo" panose="02000300000000000000" pitchFamily="2" charset="-127"/>
              </a:rPr>
              <a:t>Sound</a:t>
            </a:r>
          </a:p>
          <a:p>
            <a:pPr marL="742950" lvl="1" indent="-285750">
              <a:buFont typeface="Arial" panose="020B0604020202020204" pitchFamily="34" charset="0"/>
              <a:buChar char="•"/>
            </a:pPr>
            <a:r>
              <a:rPr lang="en" altLang="ko-KR" sz="1400" dirty="0"/>
              <a:t>Speech Classification</a:t>
            </a:r>
            <a:br>
              <a:rPr lang="en" altLang="ko-KR" sz="1400" dirty="0"/>
            </a:br>
            <a:r>
              <a:rPr lang="en" altLang="ko-KR" sz="1400" dirty="0">
                <a:solidFill>
                  <a:srgbClr val="005A5F"/>
                </a:solidFill>
              </a:rPr>
              <a:t>- Activation</a:t>
            </a:r>
          </a:p>
          <a:p>
            <a:pPr marL="742950" lvl="1"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Speech</a:t>
            </a:r>
          </a:p>
          <a:p>
            <a:pPr marL="742950" lvl="1" indent="-285750">
              <a:buFont typeface="Arial" panose="020B0604020202020204" pitchFamily="34" charset="0"/>
              <a:buChar char="•"/>
            </a:pPr>
            <a:r>
              <a:rPr lang="en-US" altLang="ko-KR" sz="1400" dirty="0"/>
              <a:t>Speech Recognition (STT)</a:t>
            </a:r>
            <a:br>
              <a:rPr lang="en-US" altLang="ko-KR" sz="1400" dirty="0"/>
            </a:br>
            <a:r>
              <a:rPr lang="en-US" altLang="ko-KR" sz="1400" dirty="0">
                <a:solidFill>
                  <a:srgbClr val="005A5F"/>
                </a:solidFill>
              </a:rPr>
              <a:t>-</a:t>
            </a:r>
            <a:r>
              <a:rPr lang="en-US" altLang="ko-KR" sz="1400" dirty="0"/>
              <a:t> </a:t>
            </a:r>
            <a:r>
              <a:rPr lang="en-US" altLang="ko-KR" sz="1400" dirty="0">
                <a:solidFill>
                  <a:srgbClr val="005A5F"/>
                </a:solidFill>
              </a:rPr>
              <a:t>Input User Interface</a:t>
            </a:r>
            <a:endParaRPr lang="en" altLang="ko-KR" sz="1400" dirty="0">
              <a:solidFill>
                <a:srgbClr val="005A5F"/>
              </a:solidFill>
            </a:endParaRPr>
          </a:p>
          <a:p>
            <a:pPr marL="742950" lvl="1" indent="-285750">
              <a:buFont typeface="Arial" panose="020B0604020202020204" pitchFamily="34" charset="0"/>
              <a:buChar char="•"/>
            </a:pPr>
            <a:endParaRPr lang="en-US" altLang="ko-KR" sz="1400" dirty="0"/>
          </a:p>
          <a:p>
            <a:pPr marL="742950" lvl="1" indent="-285750">
              <a:buFont typeface="Arial" panose="020B0604020202020204" pitchFamily="34" charset="0"/>
              <a:buChar char="•"/>
            </a:pPr>
            <a:r>
              <a:rPr lang="en-US" altLang="ko-KR" sz="1400" dirty="0"/>
              <a:t>Speech Synthesis (TTS)</a:t>
            </a:r>
            <a:br>
              <a:rPr lang="en-US" altLang="ko-KR" sz="1400" dirty="0"/>
            </a:br>
            <a:r>
              <a:rPr lang="en-US" altLang="ko-KR" sz="1400" dirty="0">
                <a:solidFill>
                  <a:srgbClr val="005A5F"/>
                </a:solidFill>
              </a:rPr>
              <a:t>- Output of Interaction</a:t>
            </a:r>
          </a:p>
        </p:txBody>
      </p:sp>
    </p:spTree>
    <p:extLst>
      <p:ext uri="{BB962C8B-B14F-4D97-AF65-F5344CB8AC3E}">
        <p14:creationId xmlns:p14="http://schemas.microsoft.com/office/powerpoint/2010/main" val="164912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F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2180961" y="3129897"/>
            <a:ext cx="4782078"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3600" b="1" i="0" u="none" strike="noStrike" kern="1200" cap="none" spc="0" normalizeH="0" baseline="0" noProof="0" dirty="0">
                <a:ln>
                  <a:noFill/>
                </a:ln>
                <a:solidFill>
                  <a:srgbClr val="005A5F"/>
                </a:solidFill>
                <a:effectLst/>
                <a:uLnTx/>
                <a:uFillTx/>
                <a:latin typeface="Apple SD Gothic Neo" panose="02000300000000000000" pitchFamily="2" charset="-127"/>
                <a:ea typeface="Apple SD Gothic Neo" panose="02000300000000000000" pitchFamily="2" charset="-127"/>
                <a:cs typeface="Helvetica Neue" panose="02000503000000020004" pitchFamily="2" charset="0"/>
              </a:rPr>
              <a:t>Deep Learning Review</a:t>
            </a:r>
          </a:p>
        </p:txBody>
      </p:sp>
    </p:spTree>
    <p:extLst>
      <p:ext uri="{BB962C8B-B14F-4D97-AF65-F5344CB8AC3E}">
        <p14:creationId xmlns:p14="http://schemas.microsoft.com/office/powerpoint/2010/main" val="268338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057247"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왜 리뷰를 하는가</a:t>
            </a:r>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t>
            </a:r>
          </a:p>
        </p:txBody>
      </p:sp>
      <p:pic>
        <p:nvPicPr>
          <p:cNvPr id="4" name="그림 3">
            <a:extLst>
              <a:ext uri="{FF2B5EF4-FFF2-40B4-BE49-F238E27FC236}">
                <a16:creationId xmlns:a16="http://schemas.microsoft.com/office/drawing/2014/main" id="{4C55B97A-4B7D-9143-A3F8-62979B5A8D77}"/>
              </a:ext>
            </a:extLst>
          </p:cNvPr>
          <p:cNvPicPr>
            <a:picLocks noChangeAspect="1"/>
          </p:cNvPicPr>
          <p:nvPr/>
        </p:nvPicPr>
        <p:blipFill>
          <a:blip r:embed="rId2"/>
          <a:stretch>
            <a:fillRect/>
          </a:stretch>
        </p:blipFill>
        <p:spPr>
          <a:xfrm>
            <a:off x="0" y="1168807"/>
            <a:ext cx="4881531" cy="5154706"/>
          </a:xfrm>
          <a:prstGeom prst="rect">
            <a:avLst/>
          </a:prstGeom>
        </p:spPr>
      </p:pic>
      <p:pic>
        <p:nvPicPr>
          <p:cNvPr id="6" name="그림 5">
            <a:extLst>
              <a:ext uri="{FF2B5EF4-FFF2-40B4-BE49-F238E27FC236}">
                <a16:creationId xmlns:a16="http://schemas.microsoft.com/office/drawing/2014/main" id="{80122F12-63E6-2843-BF92-53C0961DD27C}"/>
              </a:ext>
            </a:extLst>
          </p:cNvPr>
          <p:cNvPicPr>
            <a:picLocks noChangeAspect="1"/>
          </p:cNvPicPr>
          <p:nvPr/>
        </p:nvPicPr>
        <p:blipFill rotWithShape="1">
          <a:blip r:embed="rId3"/>
          <a:srcRect l="10161" r="8064"/>
          <a:stretch/>
        </p:blipFill>
        <p:spPr>
          <a:xfrm>
            <a:off x="4885765" y="1168807"/>
            <a:ext cx="4168586" cy="5110525"/>
          </a:xfrm>
          <a:prstGeom prst="rect">
            <a:avLst/>
          </a:prstGeom>
        </p:spPr>
      </p:pic>
      <p:sp>
        <p:nvSpPr>
          <p:cNvPr id="7" name="직사각형 6">
            <a:extLst>
              <a:ext uri="{FF2B5EF4-FFF2-40B4-BE49-F238E27FC236}">
                <a16:creationId xmlns:a16="http://schemas.microsoft.com/office/drawing/2014/main" id="{E3136328-8AAC-2D4D-9B21-2C133B9BCF85}"/>
              </a:ext>
            </a:extLst>
          </p:cNvPr>
          <p:cNvSpPr/>
          <p:nvPr/>
        </p:nvSpPr>
        <p:spPr>
          <a:xfrm>
            <a:off x="4885765" y="6279332"/>
            <a:ext cx="2521909" cy="276999"/>
          </a:xfrm>
          <a:prstGeom prst="rect">
            <a:avLst/>
          </a:prstGeom>
        </p:spPr>
        <p:txBody>
          <a:bodyPr wrap="none">
            <a:spAutoFit/>
          </a:bodyPr>
          <a:lstStyle/>
          <a:p>
            <a:r>
              <a:rPr lang="en" altLang="ko-Kore-KR" sz="1200" dirty="0"/>
              <a:t>Listen, Attend and Spell (ICASSP2016)</a:t>
            </a:r>
            <a:endParaRPr lang="ko-Kore-KR" altLang="en-US" sz="1200" dirty="0"/>
          </a:p>
        </p:txBody>
      </p:sp>
      <p:sp>
        <p:nvSpPr>
          <p:cNvPr id="11" name="직사각형 10">
            <a:extLst>
              <a:ext uri="{FF2B5EF4-FFF2-40B4-BE49-F238E27FC236}">
                <a16:creationId xmlns:a16="http://schemas.microsoft.com/office/drawing/2014/main" id="{A067C2CE-FCE6-184D-84FD-8C2CF9496682}"/>
              </a:ext>
            </a:extLst>
          </p:cNvPr>
          <p:cNvSpPr/>
          <p:nvPr/>
        </p:nvSpPr>
        <p:spPr>
          <a:xfrm>
            <a:off x="251012" y="6279332"/>
            <a:ext cx="1112805" cy="276999"/>
          </a:xfrm>
          <a:prstGeom prst="rect">
            <a:avLst/>
          </a:prstGeom>
        </p:spPr>
        <p:txBody>
          <a:bodyPr wrap="none">
            <a:spAutoFit/>
          </a:bodyPr>
          <a:lstStyle/>
          <a:p>
            <a:r>
              <a:rPr lang="en" altLang="ko-Kore-KR" sz="1200" dirty="0"/>
              <a:t>Deep Speech 2</a:t>
            </a:r>
            <a:endParaRPr lang="ko-Kore-KR" altLang="en-US" sz="1200" dirty="0"/>
          </a:p>
        </p:txBody>
      </p:sp>
    </p:spTree>
    <p:extLst>
      <p:ext uri="{BB962C8B-B14F-4D97-AF65-F5344CB8AC3E}">
        <p14:creationId xmlns:p14="http://schemas.microsoft.com/office/powerpoint/2010/main" val="4508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2304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Deep Learning Building Blocks</a:t>
            </a:r>
          </a:p>
        </p:txBody>
      </p:sp>
      <p:sp>
        <p:nvSpPr>
          <p:cNvPr id="5" name="직사각형 4">
            <a:extLst>
              <a:ext uri="{FF2B5EF4-FFF2-40B4-BE49-F238E27FC236}">
                <a16:creationId xmlns:a16="http://schemas.microsoft.com/office/drawing/2014/main" id="{0EC0E2B8-5108-BA47-9F29-030F54A84763}"/>
              </a:ext>
            </a:extLst>
          </p:cNvPr>
          <p:cNvSpPr/>
          <p:nvPr/>
        </p:nvSpPr>
        <p:spPr>
          <a:xfrm>
            <a:off x="5452155" y="6418103"/>
            <a:ext cx="3691844" cy="276999"/>
          </a:xfrm>
          <a:prstGeom prst="rect">
            <a:avLst/>
          </a:prstGeom>
        </p:spPr>
        <p:txBody>
          <a:bodyPr wrap="none">
            <a:spAutoFit/>
          </a:bodyPr>
          <a:lstStyle/>
          <a:p>
            <a:r>
              <a:rPr lang="en" altLang="ko-Kore-KR" sz="1200" dirty="0">
                <a:hlinkClick r:id="rId2"/>
              </a:rPr>
              <a:t>https://github.com/hindupuravinash/nips2017#tutorials</a:t>
            </a:r>
            <a:endParaRPr lang="ko-KR" altLang="en-US" sz="1200" dirty="0"/>
          </a:p>
        </p:txBody>
      </p:sp>
      <p:pic>
        <p:nvPicPr>
          <p:cNvPr id="3" name="그림 2">
            <a:extLst>
              <a:ext uri="{FF2B5EF4-FFF2-40B4-BE49-F238E27FC236}">
                <a16:creationId xmlns:a16="http://schemas.microsoft.com/office/drawing/2014/main" id="{661052F1-5875-984E-9F9A-02077C04E4D5}"/>
              </a:ext>
            </a:extLst>
          </p:cNvPr>
          <p:cNvPicPr>
            <a:picLocks noChangeAspect="1"/>
          </p:cNvPicPr>
          <p:nvPr/>
        </p:nvPicPr>
        <p:blipFill>
          <a:blip r:embed="rId3"/>
          <a:stretch>
            <a:fillRect/>
          </a:stretch>
        </p:blipFill>
        <p:spPr>
          <a:xfrm>
            <a:off x="0" y="1329644"/>
            <a:ext cx="9144000" cy="4723220"/>
          </a:xfrm>
          <a:prstGeom prst="rect">
            <a:avLst/>
          </a:prstGeom>
        </p:spPr>
      </p:pic>
    </p:spTree>
    <p:extLst>
      <p:ext uri="{BB962C8B-B14F-4D97-AF65-F5344CB8AC3E}">
        <p14:creationId xmlns:p14="http://schemas.microsoft.com/office/powerpoint/2010/main" val="218689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4291559"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안녕하세요 </a:t>
            </a:r>
            <a:r>
              <a:rPr kumimoji="1" lang="ko-KR" altLang="en-US" sz="32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도승헌입니다</a:t>
            </a:r>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t>
            </a:r>
          </a:p>
        </p:txBody>
      </p:sp>
      <p:pic>
        <p:nvPicPr>
          <p:cNvPr id="3" name="그림 2">
            <a:extLst>
              <a:ext uri="{FF2B5EF4-FFF2-40B4-BE49-F238E27FC236}">
                <a16:creationId xmlns:a16="http://schemas.microsoft.com/office/drawing/2014/main" id="{2377BFC3-6BD6-AC4F-813D-CDE9D41C9909}"/>
              </a:ext>
            </a:extLst>
          </p:cNvPr>
          <p:cNvPicPr>
            <a:picLocks noChangeAspect="1"/>
          </p:cNvPicPr>
          <p:nvPr/>
        </p:nvPicPr>
        <p:blipFill>
          <a:blip r:embed="rId2"/>
          <a:stretch>
            <a:fillRect/>
          </a:stretch>
        </p:blipFill>
        <p:spPr>
          <a:xfrm>
            <a:off x="0" y="1237174"/>
            <a:ext cx="9144000" cy="5278713"/>
          </a:xfrm>
          <a:prstGeom prst="rect">
            <a:avLst/>
          </a:prstGeom>
        </p:spPr>
      </p:pic>
    </p:spTree>
    <p:extLst>
      <p:ext uri="{BB962C8B-B14F-4D97-AF65-F5344CB8AC3E}">
        <p14:creationId xmlns:p14="http://schemas.microsoft.com/office/powerpoint/2010/main" val="2703252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2304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Deep Learning Building Blocks</a:t>
            </a:r>
          </a:p>
        </p:txBody>
      </p:sp>
      <p:sp>
        <p:nvSpPr>
          <p:cNvPr id="5" name="직사각형 4">
            <a:extLst>
              <a:ext uri="{FF2B5EF4-FFF2-40B4-BE49-F238E27FC236}">
                <a16:creationId xmlns:a16="http://schemas.microsoft.com/office/drawing/2014/main" id="{0EC0E2B8-5108-BA47-9F29-030F54A84763}"/>
              </a:ext>
            </a:extLst>
          </p:cNvPr>
          <p:cNvSpPr/>
          <p:nvPr/>
        </p:nvSpPr>
        <p:spPr>
          <a:xfrm>
            <a:off x="5452155" y="6418103"/>
            <a:ext cx="3691844" cy="276999"/>
          </a:xfrm>
          <a:prstGeom prst="rect">
            <a:avLst/>
          </a:prstGeom>
        </p:spPr>
        <p:txBody>
          <a:bodyPr wrap="none">
            <a:spAutoFit/>
          </a:bodyPr>
          <a:lstStyle/>
          <a:p>
            <a:r>
              <a:rPr lang="en" altLang="ko-Kore-KR" sz="1200" dirty="0">
                <a:hlinkClick r:id="rId2"/>
              </a:rPr>
              <a:t>https://github.com/hindupuravinash/nips2017#tutorials</a:t>
            </a:r>
            <a:endParaRPr lang="ko-KR" altLang="en-US" sz="1200" dirty="0"/>
          </a:p>
        </p:txBody>
      </p:sp>
      <p:pic>
        <p:nvPicPr>
          <p:cNvPr id="4" name="그림 3">
            <a:extLst>
              <a:ext uri="{FF2B5EF4-FFF2-40B4-BE49-F238E27FC236}">
                <a16:creationId xmlns:a16="http://schemas.microsoft.com/office/drawing/2014/main" id="{C08BBDE2-7D39-3E4F-82D9-047AA3650F1E}"/>
              </a:ext>
            </a:extLst>
          </p:cNvPr>
          <p:cNvPicPr>
            <a:picLocks noChangeAspect="1"/>
          </p:cNvPicPr>
          <p:nvPr/>
        </p:nvPicPr>
        <p:blipFill>
          <a:blip r:embed="rId3"/>
          <a:stretch>
            <a:fillRect/>
          </a:stretch>
        </p:blipFill>
        <p:spPr>
          <a:xfrm>
            <a:off x="0" y="1168807"/>
            <a:ext cx="9144000" cy="4780197"/>
          </a:xfrm>
          <a:prstGeom prst="rect">
            <a:avLst/>
          </a:prstGeom>
        </p:spPr>
      </p:pic>
    </p:spTree>
    <p:extLst>
      <p:ext uri="{BB962C8B-B14F-4D97-AF65-F5344CB8AC3E}">
        <p14:creationId xmlns:p14="http://schemas.microsoft.com/office/powerpoint/2010/main" val="236640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2304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Deep Learning Building Blocks</a:t>
            </a:r>
          </a:p>
        </p:txBody>
      </p:sp>
      <p:sp>
        <p:nvSpPr>
          <p:cNvPr id="5" name="직사각형 4">
            <a:extLst>
              <a:ext uri="{FF2B5EF4-FFF2-40B4-BE49-F238E27FC236}">
                <a16:creationId xmlns:a16="http://schemas.microsoft.com/office/drawing/2014/main" id="{0EC0E2B8-5108-BA47-9F29-030F54A84763}"/>
              </a:ext>
            </a:extLst>
          </p:cNvPr>
          <p:cNvSpPr/>
          <p:nvPr/>
        </p:nvSpPr>
        <p:spPr>
          <a:xfrm>
            <a:off x="5452155" y="6418103"/>
            <a:ext cx="3691844" cy="276999"/>
          </a:xfrm>
          <a:prstGeom prst="rect">
            <a:avLst/>
          </a:prstGeom>
        </p:spPr>
        <p:txBody>
          <a:bodyPr wrap="none">
            <a:spAutoFit/>
          </a:bodyPr>
          <a:lstStyle/>
          <a:p>
            <a:r>
              <a:rPr lang="en" altLang="ko-Kore-KR" sz="1200" dirty="0">
                <a:hlinkClick r:id="rId2"/>
              </a:rPr>
              <a:t>https://github.com/hindupuravinash/nips2017#tutorials</a:t>
            </a:r>
            <a:endParaRPr lang="ko-KR" altLang="en-US" sz="1200" dirty="0"/>
          </a:p>
        </p:txBody>
      </p:sp>
      <p:pic>
        <p:nvPicPr>
          <p:cNvPr id="3" name="그림 2">
            <a:extLst>
              <a:ext uri="{FF2B5EF4-FFF2-40B4-BE49-F238E27FC236}">
                <a16:creationId xmlns:a16="http://schemas.microsoft.com/office/drawing/2014/main" id="{980D6711-DACE-E345-A636-395EB96468FD}"/>
              </a:ext>
            </a:extLst>
          </p:cNvPr>
          <p:cNvPicPr>
            <a:picLocks noChangeAspect="1"/>
          </p:cNvPicPr>
          <p:nvPr/>
        </p:nvPicPr>
        <p:blipFill>
          <a:blip r:embed="rId3"/>
          <a:stretch>
            <a:fillRect/>
          </a:stretch>
        </p:blipFill>
        <p:spPr>
          <a:xfrm>
            <a:off x="0" y="2145579"/>
            <a:ext cx="9144000" cy="3355645"/>
          </a:xfrm>
          <a:prstGeom prst="rect">
            <a:avLst/>
          </a:prstGeom>
        </p:spPr>
      </p:pic>
    </p:spTree>
    <p:extLst>
      <p:ext uri="{BB962C8B-B14F-4D97-AF65-F5344CB8AC3E}">
        <p14:creationId xmlns:p14="http://schemas.microsoft.com/office/powerpoint/2010/main" val="3387406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2304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Deep Learning Building Blocks</a:t>
            </a:r>
          </a:p>
        </p:txBody>
      </p:sp>
      <p:sp>
        <p:nvSpPr>
          <p:cNvPr id="5" name="직사각형 4">
            <a:extLst>
              <a:ext uri="{FF2B5EF4-FFF2-40B4-BE49-F238E27FC236}">
                <a16:creationId xmlns:a16="http://schemas.microsoft.com/office/drawing/2014/main" id="{0EC0E2B8-5108-BA47-9F29-030F54A84763}"/>
              </a:ext>
            </a:extLst>
          </p:cNvPr>
          <p:cNvSpPr/>
          <p:nvPr/>
        </p:nvSpPr>
        <p:spPr>
          <a:xfrm>
            <a:off x="5452155" y="6418103"/>
            <a:ext cx="3691844" cy="276999"/>
          </a:xfrm>
          <a:prstGeom prst="rect">
            <a:avLst/>
          </a:prstGeom>
        </p:spPr>
        <p:txBody>
          <a:bodyPr wrap="none">
            <a:spAutoFit/>
          </a:bodyPr>
          <a:lstStyle/>
          <a:p>
            <a:r>
              <a:rPr lang="en" altLang="ko-Kore-KR" sz="1200" dirty="0">
                <a:hlinkClick r:id="rId2"/>
              </a:rPr>
              <a:t>https://github.com/hindupuravinash/nips2017#tutorials</a:t>
            </a:r>
            <a:endParaRPr lang="ko-KR" altLang="en-US" sz="1200" dirty="0"/>
          </a:p>
        </p:txBody>
      </p:sp>
      <p:pic>
        <p:nvPicPr>
          <p:cNvPr id="4" name="그림 3">
            <a:extLst>
              <a:ext uri="{FF2B5EF4-FFF2-40B4-BE49-F238E27FC236}">
                <a16:creationId xmlns:a16="http://schemas.microsoft.com/office/drawing/2014/main" id="{CE11400C-77FD-7645-BB50-33EA0B208B56}"/>
              </a:ext>
            </a:extLst>
          </p:cNvPr>
          <p:cNvPicPr>
            <a:picLocks noChangeAspect="1"/>
          </p:cNvPicPr>
          <p:nvPr/>
        </p:nvPicPr>
        <p:blipFill>
          <a:blip r:embed="rId3"/>
          <a:stretch>
            <a:fillRect/>
          </a:stretch>
        </p:blipFill>
        <p:spPr>
          <a:xfrm>
            <a:off x="-1" y="1168807"/>
            <a:ext cx="9144000" cy="4992130"/>
          </a:xfrm>
          <a:prstGeom prst="rect">
            <a:avLst/>
          </a:prstGeom>
        </p:spPr>
      </p:pic>
    </p:spTree>
    <p:extLst>
      <p:ext uri="{BB962C8B-B14F-4D97-AF65-F5344CB8AC3E}">
        <p14:creationId xmlns:p14="http://schemas.microsoft.com/office/powerpoint/2010/main" val="364691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16630"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Multi-Layer Perceptron (MLP)</a:t>
            </a:r>
          </a:p>
        </p:txBody>
      </p:sp>
      <p:sp>
        <p:nvSpPr>
          <p:cNvPr id="5" name="직사각형 4">
            <a:extLst>
              <a:ext uri="{FF2B5EF4-FFF2-40B4-BE49-F238E27FC236}">
                <a16:creationId xmlns:a16="http://schemas.microsoft.com/office/drawing/2014/main" id="{0EC0E2B8-5108-BA47-9F29-030F54A84763}"/>
              </a:ext>
            </a:extLst>
          </p:cNvPr>
          <p:cNvSpPr/>
          <p:nvPr/>
        </p:nvSpPr>
        <p:spPr>
          <a:xfrm>
            <a:off x="5747990" y="6418103"/>
            <a:ext cx="3284938" cy="276999"/>
          </a:xfrm>
          <a:prstGeom prst="rect">
            <a:avLst/>
          </a:prstGeom>
        </p:spPr>
        <p:txBody>
          <a:bodyPr wrap="none">
            <a:spAutoFit/>
          </a:bodyPr>
          <a:lstStyle/>
          <a:p>
            <a:r>
              <a:rPr lang="en" altLang="ko-Kore-KR" sz="1200" dirty="0">
                <a:hlinkClick r:id="rId3"/>
              </a:rPr>
              <a:t>https://mac.kaist.ac.kr/~juhan/gct634/index.html</a:t>
            </a:r>
            <a:endParaRPr lang="ko-KR" altLang="en-US" sz="1200" dirty="0"/>
          </a:p>
        </p:txBody>
      </p:sp>
      <p:pic>
        <p:nvPicPr>
          <p:cNvPr id="3" name="그림 2">
            <a:extLst>
              <a:ext uri="{FF2B5EF4-FFF2-40B4-BE49-F238E27FC236}">
                <a16:creationId xmlns:a16="http://schemas.microsoft.com/office/drawing/2014/main" id="{D27FA19C-8AA5-F048-B415-92898CB4F0E0}"/>
              </a:ext>
            </a:extLst>
          </p:cNvPr>
          <p:cNvPicPr>
            <a:picLocks noChangeAspect="1"/>
          </p:cNvPicPr>
          <p:nvPr/>
        </p:nvPicPr>
        <p:blipFill>
          <a:blip r:embed="rId4"/>
          <a:stretch>
            <a:fillRect/>
          </a:stretch>
        </p:blipFill>
        <p:spPr>
          <a:xfrm>
            <a:off x="204777" y="1168807"/>
            <a:ext cx="7557247" cy="2507278"/>
          </a:xfrm>
          <a:prstGeom prst="rect">
            <a:avLst/>
          </a:prstGeom>
        </p:spPr>
      </p:pic>
      <p:pic>
        <p:nvPicPr>
          <p:cNvPr id="6" name="그림 5">
            <a:extLst>
              <a:ext uri="{FF2B5EF4-FFF2-40B4-BE49-F238E27FC236}">
                <a16:creationId xmlns:a16="http://schemas.microsoft.com/office/drawing/2014/main" id="{AD133C72-C4F3-1F45-A6D6-62D5125EE216}"/>
              </a:ext>
            </a:extLst>
          </p:cNvPr>
          <p:cNvPicPr>
            <a:picLocks noChangeAspect="1"/>
          </p:cNvPicPr>
          <p:nvPr/>
        </p:nvPicPr>
        <p:blipFill>
          <a:blip r:embed="rId5"/>
          <a:stretch>
            <a:fillRect/>
          </a:stretch>
        </p:blipFill>
        <p:spPr>
          <a:xfrm>
            <a:off x="0" y="3612359"/>
            <a:ext cx="8258175" cy="2752725"/>
          </a:xfrm>
          <a:prstGeom prst="rect">
            <a:avLst/>
          </a:prstGeom>
        </p:spPr>
      </p:pic>
    </p:spTree>
    <p:extLst>
      <p:ext uri="{BB962C8B-B14F-4D97-AF65-F5344CB8AC3E}">
        <p14:creationId xmlns:p14="http://schemas.microsoft.com/office/powerpoint/2010/main" val="123669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735329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Non-linear function, activation function</a:t>
            </a:r>
          </a:p>
        </p:txBody>
      </p:sp>
      <p:sp>
        <p:nvSpPr>
          <p:cNvPr id="5" name="직사각형 4">
            <a:extLst>
              <a:ext uri="{FF2B5EF4-FFF2-40B4-BE49-F238E27FC236}">
                <a16:creationId xmlns:a16="http://schemas.microsoft.com/office/drawing/2014/main" id="{0EC0E2B8-5108-BA47-9F29-030F54A84763}"/>
              </a:ext>
            </a:extLst>
          </p:cNvPr>
          <p:cNvSpPr/>
          <p:nvPr/>
        </p:nvSpPr>
        <p:spPr>
          <a:xfrm>
            <a:off x="5747990" y="6418103"/>
            <a:ext cx="3284938" cy="276999"/>
          </a:xfrm>
          <a:prstGeom prst="rect">
            <a:avLst/>
          </a:prstGeom>
        </p:spPr>
        <p:txBody>
          <a:bodyPr wrap="none">
            <a:spAutoFit/>
          </a:bodyPr>
          <a:lstStyle/>
          <a:p>
            <a:r>
              <a:rPr lang="en" altLang="ko-Kore-KR" sz="1200" dirty="0">
                <a:hlinkClick r:id="rId3"/>
              </a:rPr>
              <a:t>https://mac.kaist.ac.kr/~juhan/gct634/index.html</a:t>
            </a:r>
            <a:endParaRPr lang="ko-KR" altLang="en-US" sz="1200" dirty="0"/>
          </a:p>
        </p:txBody>
      </p:sp>
      <p:pic>
        <p:nvPicPr>
          <p:cNvPr id="4" name="그림 3">
            <a:extLst>
              <a:ext uri="{FF2B5EF4-FFF2-40B4-BE49-F238E27FC236}">
                <a16:creationId xmlns:a16="http://schemas.microsoft.com/office/drawing/2014/main" id="{4F748575-6869-4C46-A94E-D16566B041AE}"/>
              </a:ext>
            </a:extLst>
          </p:cNvPr>
          <p:cNvPicPr>
            <a:picLocks noChangeAspect="1"/>
          </p:cNvPicPr>
          <p:nvPr/>
        </p:nvPicPr>
        <p:blipFill>
          <a:blip r:embed="rId4"/>
          <a:stretch>
            <a:fillRect/>
          </a:stretch>
        </p:blipFill>
        <p:spPr>
          <a:xfrm>
            <a:off x="0" y="2224327"/>
            <a:ext cx="9144000" cy="3955420"/>
          </a:xfrm>
          <a:prstGeom prst="rect">
            <a:avLst/>
          </a:prstGeom>
        </p:spPr>
      </p:pic>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923330"/>
          </a:xfrm>
          <a:prstGeom prst="rect">
            <a:avLst/>
          </a:prstGeom>
        </p:spPr>
        <p:txBody>
          <a:bodyPr wrap="square">
            <a:spAutoFit/>
          </a:bodyPr>
          <a:lstStyle/>
          <a:p>
            <a:r>
              <a:rPr lang="en" altLang="ko-Kore-KR" dirty="0"/>
              <a:t>They capture the (complicated) interaction between input units</a:t>
            </a:r>
          </a:p>
          <a:p>
            <a:r>
              <a:rPr lang="en" altLang="ko-Kore-KR" dirty="0"/>
              <a:t>What if the nonlinear functions are not present? </a:t>
            </a:r>
          </a:p>
          <a:p>
            <a:pPr marL="742950" lvl="1" indent="-285750">
              <a:buFontTx/>
              <a:buChar char="-"/>
            </a:pPr>
            <a:r>
              <a:rPr lang="en" altLang="ko-Kore-KR" dirty="0"/>
              <a:t>Multiplications of linear transformation = another linear transformation </a:t>
            </a:r>
          </a:p>
        </p:txBody>
      </p:sp>
    </p:spTree>
    <p:extLst>
      <p:ext uri="{BB962C8B-B14F-4D97-AF65-F5344CB8AC3E}">
        <p14:creationId xmlns:p14="http://schemas.microsoft.com/office/powerpoint/2010/main" val="208111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5" name="직사각형 4">
            <a:extLst>
              <a:ext uri="{FF2B5EF4-FFF2-40B4-BE49-F238E27FC236}">
                <a16:creationId xmlns:a16="http://schemas.microsoft.com/office/drawing/2014/main" id="{0EC0E2B8-5108-BA47-9F29-030F54A84763}"/>
              </a:ext>
            </a:extLst>
          </p:cNvPr>
          <p:cNvSpPr/>
          <p:nvPr/>
        </p:nvSpPr>
        <p:spPr>
          <a:xfrm>
            <a:off x="6626531" y="6405772"/>
            <a:ext cx="2371483" cy="276999"/>
          </a:xfrm>
          <a:prstGeom prst="rect">
            <a:avLst/>
          </a:prstGeom>
        </p:spPr>
        <p:txBody>
          <a:bodyPr wrap="none">
            <a:spAutoFit/>
          </a:bodyPr>
          <a:lstStyle/>
          <a:p>
            <a:r>
              <a:rPr lang="en" altLang="ko-Kore-KR" sz="1200" dirty="0">
                <a:hlinkClick r:id="rId3"/>
              </a:rPr>
              <a:t>https://playground.tensorflow.org/</a:t>
            </a:r>
            <a:endParaRPr lang="ko-KR" altLang="en-US" sz="1200" dirty="0"/>
          </a:p>
        </p:txBody>
      </p:sp>
      <p:pic>
        <p:nvPicPr>
          <p:cNvPr id="8" name="그림 7">
            <a:extLst>
              <a:ext uri="{FF2B5EF4-FFF2-40B4-BE49-F238E27FC236}">
                <a16:creationId xmlns:a16="http://schemas.microsoft.com/office/drawing/2014/main" id="{F8C09B60-D6EF-F445-B77C-66A85F3CEC5E}"/>
              </a:ext>
            </a:extLst>
          </p:cNvPr>
          <p:cNvPicPr>
            <a:picLocks noChangeAspect="1"/>
          </p:cNvPicPr>
          <p:nvPr/>
        </p:nvPicPr>
        <p:blipFill>
          <a:blip r:embed="rId4"/>
          <a:stretch>
            <a:fillRect/>
          </a:stretch>
        </p:blipFill>
        <p:spPr>
          <a:xfrm>
            <a:off x="0" y="3480027"/>
            <a:ext cx="9144000" cy="3587183"/>
          </a:xfrm>
          <a:prstGeom prst="rect">
            <a:avLst/>
          </a:prstGeom>
        </p:spPr>
      </p:pic>
      <p:pic>
        <p:nvPicPr>
          <p:cNvPr id="9" name="그림 8">
            <a:extLst>
              <a:ext uri="{FF2B5EF4-FFF2-40B4-BE49-F238E27FC236}">
                <a16:creationId xmlns:a16="http://schemas.microsoft.com/office/drawing/2014/main" id="{ADD5DAB5-D2B4-9E4F-B0C0-FFF6BEF426FE}"/>
              </a:ext>
            </a:extLst>
          </p:cNvPr>
          <p:cNvPicPr>
            <a:picLocks noChangeAspect="1"/>
          </p:cNvPicPr>
          <p:nvPr/>
        </p:nvPicPr>
        <p:blipFill>
          <a:blip r:embed="rId5"/>
          <a:stretch>
            <a:fillRect/>
          </a:stretch>
        </p:blipFill>
        <p:spPr>
          <a:xfrm>
            <a:off x="0" y="0"/>
            <a:ext cx="9144000" cy="3480027"/>
          </a:xfrm>
          <a:prstGeom prst="rect">
            <a:avLst/>
          </a:prstGeom>
        </p:spPr>
      </p:pic>
    </p:spTree>
    <p:extLst>
      <p:ext uri="{BB962C8B-B14F-4D97-AF65-F5344CB8AC3E}">
        <p14:creationId xmlns:p14="http://schemas.microsoft.com/office/powerpoint/2010/main" val="1153504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5" name="직사각형 4">
            <a:extLst>
              <a:ext uri="{FF2B5EF4-FFF2-40B4-BE49-F238E27FC236}">
                <a16:creationId xmlns:a16="http://schemas.microsoft.com/office/drawing/2014/main" id="{0EC0E2B8-5108-BA47-9F29-030F54A84763}"/>
              </a:ext>
            </a:extLst>
          </p:cNvPr>
          <p:cNvSpPr/>
          <p:nvPr/>
        </p:nvSpPr>
        <p:spPr>
          <a:xfrm>
            <a:off x="6626531" y="6405772"/>
            <a:ext cx="2371483" cy="276999"/>
          </a:xfrm>
          <a:prstGeom prst="rect">
            <a:avLst/>
          </a:prstGeom>
        </p:spPr>
        <p:txBody>
          <a:bodyPr wrap="none">
            <a:spAutoFit/>
          </a:bodyPr>
          <a:lstStyle/>
          <a:p>
            <a:r>
              <a:rPr lang="en" altLang="ko-Kore-KR" sz="1200" dirty="0">
                <a:hlinkClick r:id="rId3"/>
              </a:rPr>
              <a:t>https://playground.tensorflow.org/</a:t>
            </a:r>
            <a:endParaRPr lang="ko-KR" altLang="en-US" sz="1200" dirty="0"/>
          </a:p>
        </p:txBody>
      </p:sp>
      <p:pic>
        <p:nvPicPr>
          <p:cNvPr id="2" name="그림 1">
            <a:extLst>
              <a:ext uri="{FF2B5EF4-FFF2-40B4-BE49-F238E27FC236}">
                <a16:creationId xmlns:a16="http://schemas.microsoft.com/office/drawing/2014/main" id="{BED021B5-0420-FE4B-99B8-578D48380FF6}"/>
              </a:ext>
            </a:extLst>
          </p:cNvPr>
          <p:cNvPicPr>
            <a:picLocks noChangeAspect="1"/>
          </p:cNvPicPr>
          <p:nvPr/>
        </p:nvPicPr>
        <p:blipFill>
          <a:blip r:embed="rId4"/>
          <a:stretch>
            <a:fillRect/>
          </a:stretch>
        </p:blipFill>
        <p:spPr>
          <a:xfrm>
            <a:off x="0" y="1726005"/>
            <a:ext cx="9144000" cy="4159026"/>
          </a:xfrm>
          <a:prstGeom prst="rect">
            <a:avLst/>
          </a:prstGeom>
        </p:spPr>
      </p:pic>
      <p:sp>
        <p:nvSpPr>
          <p:cNvPr id="7" name="직사각형 6">
            <a:extLst>
              <a:ext uri="{FF2B5EF4-FFF2-40B4-BE49-F238E27FC236}">
                <a16:creationId xmlns:a16="http://schemas.microsoft.com/office/drawing/2014/main" id="{561099F3-54D5-3640-A06E-1B84B184E4BB}"/>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TextBox 9">
            <a:extLst>
              <a:ext uri="{FF2B5EF4-FFF2-40B4-BE49-F238E27FC236}">
                <a16:creationId xmlns:a16="http://schemas.microsoft.com/office/drawing/2014/main" id="{698067DE-4934-3D43-B2FA-AF30A19D9234}"/>
              </a:ext>
            </a:extLst>
          </p:cNvPr>
          <p:cNvSpPr txBox="1"/>
          <p:nvPr/>
        </p:nvSpPr>
        <p:spPr>
          <a:xfrm>
            <a:off x="347474" y="175229"/>
            <a:ext cx="735329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Non-linear function, activation function</a:t>
            </a:r>
          </a:p>
        </p:txBody>
      </p:sp>
    </p:spTree>
    <p:extLst>
      <p:ext uri="{BB962C8B-B14F-4D97-AF65-F5344CB8AC3E}">
        <p14:creationId xmlns:p14="http://schemas.microsoft.com/office/powerpoint/2010/main" val="419397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735329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Non-linear function, activation function</a:t>
            </a:r>
          </a:p>
        </p:txBody>
      </p:sp>
      <p:sp>
        <p:nvSpPr>
          <p:cNvPr id="5" name="직사각형 4">
            <a:extLst>
              <a:ext uri="{FF2B5EF4-FFF2-40B4-BE49-F238E27FC236}">
                <a16:creationId xmlns:a16="http://schemas.microsoft.com/office/drawing/2014/main" id="{0EC0E2B8-5108-BA47-9F29-030F54A84763}"/>
              </a:ext>
            </a:extLst>
          </p:cNvPr>
          <p:cNvSpPr/>
          <p:nvPr/>
        </p:nvSpPr>
        <p:spPr>
          <a:xfrm>
            <a:off x="5747990" y="6418103"/>
            <a:ext cx="3284938" cy="276999"/>
          </a:xfrm>
          <a:prstGeom prst="rect">
            <a:avLst/>
          </a:prstGeom>
        </p:spPr>
        <p:txBody>
          <a:bodyPr wrap="none">
            <a:spAutoFit/>
          </a:bodyPr>
          <a:lstStyle/>
          <a:p>
            <a:r>
              <a:rPr lang="en" altLang="ko-Kore-KR" sz="1200" dirty="0">
                <a:hlinkClick r:id="rId3"/>
              </a:rPr>
              <a:t>https://mac.kaist.ac.kr/~juhan/gct634/index.html</a:t>
            </a:r>
            <a:endParaRPr lang="ko-KR" altLang="en-US" sz="1200" dirty="0"/>
          </a:p>
        </p:txBody>
      </p:sp>
      <p:pic>
        <p:nvPicPr>
          <p:cNvPr id="4" name="그림 3">
            <a:extLst>
              <a:ext uri="{FF2B5EF4-FFF2-40B4-BE49-F238E27FC236}">
                <a16:creationId xmlns:a16="http://schemas.microsoft.com/office/drawing/2014/main" id="{4F748575-6869-4C46-A94E-D16566B041AE}"/>
              </a:ext>
            </a:extLst>
          </p:cNvPr>
          <p:cNvPicPr>
            <a:picLocks noChangeAspect="1"/>
          </p:cNvPicPr>
          <p:nvPr/>
        </p:nvPicPr>
        <p:blipFill>
          <a:blip r:embed="rId4"/>
          <a:stretch>
            <a:fillRect/>
          </a:stretch>
        </p:blipFill>
        <p:spPr>
          <a:xfrm>
            <a:off x="0" y="2224327"/>
            <a:ext cx="9144000" cy="3955420"/>
          </a:xfrm>
          <a:prstGeom prst="rect">
            <a:avLst/>
          </a:prstGeom>
        </p:spPr>
      </p:pic>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923330"/>
          </a:xfrm>
          <a:prstGeom prst="rect">
            <a:avLst/>
          </a:prstGeom>
        </p:spPr>
        <p:txBody>
          <a:bodyPr wrap="square">
            <a:spAutoFit/>
          </a:bodyPr>
          <a:lstStyle/>
          <a:p>
            <a:r>
              <a:rPr lang="en" altLang="ko-Kore-KR" dirty="0"/>
              <a:t>They capture the (complicated) interaction between input units</a:t>
            </a:r>
          </a:p>
          <a:p>
            <a:r>
              <a:rPr lang="en" altLang="ko-Kore-KR" dirty="0"/>
              <a:t>What if the nonlinear functions are not present? </a:t>
            </a:r>
          </a:p>
          <a:p>
            <a:pPr marL="742950" lvl="1" indent="-285750">
              <a:buFontTx/>
              <a:buChar char="-"/>
            </a:pPr>
            <a:r>
              <a:rPr lang="en" altLang="ko-Kore-KR" dirty="0"/>
              <a:t>Multiplications of linear transformation = another linear transformation </a:t>
            </a:r>
          </a:p>
        </p:txBody>
      </p:sp>
    </p:spTree>
    <p:extLst>
      <p:ext uri="{BB962C8B-B14F-4D97-AF65-F5344CB8AC3E}">
        <p14:creationId xmlns:p14="http://schemas.microsoft.com/office/powerpoint/2010/main" val="3802712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896166"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Convolutional Neural Networks</a:t>
            </a:r>
          </a:p>
        </p:txBody>
      </p:sp>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954107"/>
          </a:xfrm>
          <a:prstGeom prst="rect">
            <a:avLst/>
          </a:prstGeom>
        </p:spPr>
        <p:txBody>
          <a:bodyPr wrap="square">
            <a:spAutoFit/>
          </a:bodyPr>
          <a:lstStyle/>
          <a:p>
            <a:r>
              <a:rPr lang="en-US" altLang="ko-KR" sz="1400" dirty="0"/>
              <a:t>Convolution</a:t>
            </a:r>
            <a:r>
              <a:rPr lang="ko-KR" altLang="en-US" sz="1400" dirty="0"/>
              <a:t> </a:t>
            </a:r>
            <a:r>
              <a:rPr lang="en-US" altLang="ko-KR" sz="1400" dirty="0"/>
              <a:t>Layer</a:t>
            </a:r>
            <a:r>
              <a:rPr lang="ko-KR" altLang="en-US" sz="1400" dirty="0"/>
              <a:t>는 입력을 필터를 사용하여 </a:t>
            </a:r>
            <a:r>
              <a:rPr lang="en-US" altLang="ko-KR" sz="1400" dirty="0"/>
              <a:t>Convolution</a:t>
            </a:r>
            <a:r>
              <a:rPr lang="ko-KR" altLang="en-US" sz="1400" dirty="0"/>
              <a:t>연산을 하게 됩니다</a:t>
            </a:r>
            <a:r>
              <a:rPr lang="en-US" altLang="ko-KR" sz="1400" dirty="0"/>
              <a:t>. </a:t>
            </a:r>
            <a:r>
              <a:rPr lang="ko-KR" altLang="en-US" sz="1400" dirty="0" err="1"/>
              <a:t>하이퍼</a:t>
            </a:r>
            <a:r>
              <a:rPr lang="ko-KR" altLang="en-US" sz="1400" dirty="0"/>
              <a:t> 파라미터에는 필터 크기 </a:t>
            </a:r>
            <a:r>
              <a:rPr lang="en" altLang="ko-KR" sz="1400" dirty="0"/>
              <a:t>F</a:t>
            </a:r>
            <a:r>
              <a:rPr lang="en" altLang="ko-Kore-KR" sz="1400" dirty="0"/>
              <a:t> </a:t>
            </a:r>
            <a:r>
              <a:rPr lang="ko-KR" altLang="en-US" sz="1400" dirty="0"/>
              <a:t>및 보폭 </a:t>
            </a:r>
            <a:r>
              <a:rPr lang="en" altLang="ko-Kore-KR" sz="1400" dirty="0"/>
              <a:t>S</a:t>
            </a:r>
            <a:r>
              <a:rPr lang="ko-KR" altLang="en-US" sz="1400" dirty="0"/>
              <a:t>가 포함됩니다</a:t>
            </a:r>
            <a:r>
              <a:rPr lang="en-US" altLang="ko-KR" sz="1400" dirty="0"/>
              <a:t>. </a:t>
            </a:r>
            <a:r>
              <a:rPr lang="ko-KR" altLang="en-US" sz="1400" dirty="0"/>
              <a:t>결과 출력 </a:t>
            </a:r>
            <a:r>
              <a:rPr lang="en" altLang="ko-Kore-KR" sz="1400" dirty="0"/>
              <a:t>O</a:t>
            </a:r>
            <a:r>
              <a:rPr lang="ko-KR" altLang="en-US" sz="1400" dirty="0" err="1"/>
              <a:t>를</a:t>
            </a:r>
            <a:r>
              <a:rPr lang="ko-KR" altLang="en-US" sz="1400" dirty="0"/>
              <a:t> </a:t>
            </a:r>
            <a:r>
              <a:rPr lang="en" altLang="ko-KR" sz="1400" dirty="0"/>
              <a:t>feature map or activation map </a:t>
            </a:r>
            <a:r>
              <a:rPr lang="ko-KR" altLang="en-US" sz="1400" dirty="0"/>
              <a:t>이라고 부릅니다</a:t>
            </a:r>
            <a:r>
              <a:rPr lang="en-US" altLang="ko-KR" sz="1400" dirty="0"/>
              <a:t>.</a:t>
            </a:r>
            <a:endParaRPr lang="en" altLang="ko-KR" sz="1400" dirty="0"/>
          </a:p>
          <a:p>
            <a:r>
              <a:rPr lang="en-US" altLang="ko-KR" sz="1400" dirty="0"/>
              <a:t>Pooling Layer </a:t>
            </a:r>
            <a:r>
              <a:rPr lang="ko-KR" altLang="en-US" sz="1400" dirty="0"/>
              <a:t>은 다운 샘플링 작업으로</a:t>
            </a:r>
            <a:r>
              <a:rPr lang="en-US" altLang="ko-KR" sz="1400" dirty="0"/>
              <a:t>, </a:t>
            </a:r>
            <a:r>
              <a:rPr lang="ko-KR" altLang="en-US" sz="1400" dirty="0"/>
              <a:t>일반적으로 </a:t>
            </a:r>
            <a:r>
              <a:rPr lang="en-US" altLang="ko-KR" sz="1400" dirty="0"/>
              <a:t>Convolution</a:t>
            </a:r>
            <a:r>
              <a:rPr lang="ko-KR" altLang="en-US" sz="1400" dirty="0"/>
              <a:t> </a:t>
            </a:r>
            <a:r>
              <a:rPr lang="en-US" altLang="ko-KR" sz="1400" dirty="0"/>
              <a:t>Layer</a:t>
            </a:r>
            <a:r>
              <a:rPr lang="ko-KR" altLang="en-US" sz="1400" dirty="0"/>
              <a:t> 이후에 적용되며 </a:t>
            </a:r>
            <a:r>
              <a:rPr lang="en" altLang="ko-KR" sz="1400" dirty="0"/>
              <a:t>spatial invariance</a:t>
            </a:r>
            <a:r>
              <a:rPr lang="ko-KR" altLang="en-US" sz="1400" dirty="0"/>
              <a:t>을 수행합니다</a:t>
            </a:r>
            <a:r>
              <a:rPr lang="en-US" altLang="ko-KR" sz="1400" dirty="0"/>
              <a:t>. </a:t>
            </a:r>
            <a:r>
              <a:rPr lang="ko-KR" altLang="en-US" sz="1400" dirty="0"/>
              <a:t>특히 </a:t>
            </a:r>
            <a:r>
              <a:rPr lang="en-US" altLang="ko-KR" sz="1400" dirty="0"/>
              <a:t>Max pool</a:t>
            </a:r>
            <a:r>
              <a:rPr lang="ko-KR" altLang="en-US" sz="1400" dirty="0"/>
              <a:t>과 </a:t>
            </a:r>
            <a:r>
              <a:rPr lang="en-US" altLang="ko-KR" sz="1400" dirty="0"/>
              <a:t>Average Pool </a:t>
            </a:r>
            <a:r>
              <a:rPr lang="ko-KR" altLang="en-US" sz="1400" dirty="0"/>
              <a:t>은 각각 최대 값과 평균값을 취하는 특수 종류의 </a:t>
            </a:r>
            <a:r>
              <a:rPr lang="ko-KR" altLang="en-US" sz="1400" dirty="0" err="1"/>
              <a:t>풀링입니다</a:t>
            </a:r>
            <a:r>
              <a:rPr lang="en-US" altLang="ko-KR" sz="1400" dirty="0"/>
              <a:t>.</a:t>
            </a:r>
            <a:endParaRPr lang="en" altLang="ko-Kore-KR" sz="1400" dirty="0"/>
          </a:p>
        </p:txBody>
      </p:sp>
      <p:pic>
        <p:nvPicPr>
          <p:cNvPr id="3" name="그림 2">
            <a:extLst>
              <a:ext uri="{FF2B5EF4-FFF2-40B4-BE49-F238E27FC236}">
                <a16:creationId xmlns:a16="http://schemas.microsoft.com/office/drawing/2014/main" id="{4C741938-A5A6-094D-9A10-58AF4635B246}"/>
              </a:ext>
            </a:extLst>
          </p:cNvPr>
          <p:cNvPicPr>
            <a:picLocks noChangeAspect="1"/>
          </p:cNvPicPr>
          <p:nvPr/>
        </p:nvPicPr>
        <p:blipFill>
          <a:blip r:embed="rId3"/>
          <a:stretch>
            <a:fillRect/>
          </a:stretch>
        </p:blipFill>
        <p:spPr>
          <a:xfrm>
            <a:off x="-1" y="2254292"/>
            <a:ext cx="9144000" cy="2446624"/>
          </a:xfrm>
          <a:prstGeom prst="rect">
            <a:avLst/>
          </a:prstGeom>
        </p:spPr>
      </p:pic>
      <p:pic>
        <p:nvPicPr>
          <p:cNvPr id="11" name="그림 10">
            <a:extLst>
              <a:ext uri="{FF2B5EF4-FFF2-40B4-BE49-F238E27FC236}">
                <a16:creationId xmlns:a16="http://schemas.microsoft.com/office/drawing/2014/main" id="{32C12DE5-9EA2-C349-8E22-B0937097852E}"/>
              </a:ext>
            </a:extLst>
          </p:cNvPr>
          <p:cNvPicPr>
            <a:picLocks noChangeAspect="1"/>
          </p:cNvPicPr>
          <p:nvPr/>
        </p:nvPicPr>
        <p:blipFill>
          <a:blip r:embed="rId4"/>
          <a:stretch>
            <a:fillRect/>
          </a:stretch>
        </p:blipFill>
        <p:spPr>
          <a:xfrm>
            <a:off x="589056" y="4497870"/>
            <a:ext cx="4594482" cy="1997601"/>
          </a:xfrm>
          <a:prstGeom prst="rect">
            <a:avLst/>
          </a:prstGeom>
        </p:spPr>
      </p:pic>
      <p:pic>
        <p:nvPicPr>
          <p:cNvPr id="12" name="그림 11">
            <a:extLst>
              <a:ext uri="{FF2B5EF4-FFF2-40B4-BE49-F238E27FC236}">
                <a16:creationId xmlns:a16="http://schemas.microsoft.com/office/drawing/2014/main" id="{306E7BAA-DEA5-F34E-BD4A-3C7599525D3A}"/>
              </a:ext>
            </a:extLst>
          </p:cNvPr>
          <p:cNvPicPr>
            <a:picLocks noChangeAspect="1"/>
          </p:cNvPicPr>
          <p:nvPr/>
        </p:nvPicPr>
        <p:blipFill>
          <a:blip r:embed="rId5"/>
          <a:stretch>
            <a:fillRect/>
          </a:stretch>
        </p:blipFill>
        <p:spPr>
          <a:xfrm>
            <a:off x="5183538" y="4410181"/>
            <a:ext cx="3068013" cy="2124009"/>
          </a:xfrm>
          <a:prstGeom prst="rect">
            <a:avLst/>
          </a:prstGeom>
        </p:spPr>
      </p:pic>
      <p:sp>
        <p:nvSpPr>
          <p:cNvPr id="5" name="직사각형 4">
            <a:extLst>
              <a:ext uri="{FF2B5EF4-FFF2-40B4-BE49-F238E27FC236}">
                <a16:creationId xmlns:a16="http://schemas.microsoft.com/office/drawing/2014/main" id="{0EC0E2B8-5108-BA47-9F29-030F54A84763}"/>
              </a:ext>
            </a:extLst>
          </p:cNvPr>
          <p:cNvSpPr/>
          <p:nvPr/>
        </p:nvSpPr>
        <p:spPr>
          <a:xfrm>
            <a:off x="3121331" y="6418103"/>
            <a:ext cx="5895012" cy="276999"/>
          </a:xfrm>
          <a:prstGeom prst="rect">
            <a:avLst/>
          </a:prstGeom>
        </p:spPr>
        <p:txBody>
          <a:bodyPr wrap="none">
            <a:spAutoFit/>
          </a:bodyPr>
          <a:lstStyle/>
          <a:p>
            <a:r>
              <a:rPr lang="en" altLang="ko-Kore-KR" sz="1200" dirty="0">
                <a:hlinkClick r:id="rId6"/>
              </a:rPr>
              <a:t>https://stanford.edu/~shervine/teaching/cs-230/cheatsheet-convolutional-neural-networks</a:t>
            </a:r>
            <a:endParaRPr lang="ko-KR" altLang="en-US" sz="1200" dirty="0"/>
          </a:p>
        </p:txBody>
      </p:sp>
    </p:spTree>
    <p:extLst>
      <p:ext uri="{BB962C8B-B14F-4D97-AF65-F5344CB8AC3E}">
        <p14:creationId xmlns:p14="http://schemas.microsoft.com/office/powerpoint/2010/main" val="1890375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735044"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CNN in Audio!</a:t>
            </a:r>
          </a:p>
        </p:txBody>
      </p:sp>
      <p:pic>
        <p:nvPicPr>
          <p:cNvPr id="14" name="그림 13">
            <a:extLst>
              <a:ext uri="{FF2B5EF4-FFF2-40B4-BE49-F238E27FC236}">
                <a16:creationId xmlns:a16="http://schemas.microsoft.com/office/drawing/2014/main" id="{1B00D991-041F-0A4C-8B09-14AB4ED2848B}"/>
              </a:ext>
            </a:extLst>
          </p:cNvPr>
          <p:cNvPicPr>
            <a:picLocks noChangeAspect="1"/>
          </p:cNvPicPr>
          <p:nvPr/>
        </p:nvPicPr>
        <p:blipFill>
          <a:blip r:embed="rId3"/>
          <a:stretch>
            <a:fillRect/>
          </a:stretch>
        </p:blipFill>
        <p:spPr>
          <a:xfrm>
            <a:off x="7004172" y="4128661"/>
            <a:ext cx="1917700" cy="1054100"/>
          </a:xfrm>
          <a:prstGeom prst="rect">
            <a:avLst/>
          </a:prstGeom>
        </p:spPr>
      </p:pic>
      <p:sp>
        <p:nvSpPr>
          <p:cNvPr id="4" name="직사각형 3">
            <a:extLst>
              <a:ext uri="{FF2B5EF4-FFF2-40B4-BE49-F238E27FC236}">
                <a16:creationId xmlns:a16="http://schemas.microsoft.com/office/drawing/2014/main" id="{C7F13272-A285-7349-B440-AD0DE99F2F00}"/>
              </a:ext>
            </a:extLst>
          </p:cNvPr>
          <p:cNvSpPr/>
          <p:nvPr/>
        </p:nvSpPr>
        <p:spPr>
          <a:xfrm>
            <a:off x="347474" y="4161124"/>
            <a:ext cx="6656698" cy="2123658"/>
          </a:xfrm>
          <a:prstGeom prst="rect">
            <a:avLst/>
          </a:prstGeom>
        </p:spPr>
        <p:txBody>
          <a:bodyPr wrap="square">
            <a:spAutoFit/>
          </a:bodyPr>
          <a:lstStyle/>
          <a:p>
            <a:r>
              <a:rPr kumimoji="1" lang="en-US" altLang="ko-KR" sz="1200" b="1" dirty="0">
                <a:latin typeface="Apple SD Gothic Neo" panose="02000300000000000000" pitchFamily="2" charset="-127"/>
                <a:ea typeface="Apple SD Gothic Neo" panose="02000300000000000000" pitchFamily="2" charset="-127"/>
              </a:rPr>
              <a:t>1-D CNN in Spectrogram</a:t>
            </a:r>
          </a:p>
          <a:p>
            <a:r>
              <a:rPr kumimoji="1" lang="en-US" altLang="ko-KR" sz="1200" dirty="0">
                <a:latin typeface="Apple SD Gothic Neo" panose="02000300000000000000" pitchFamily="2" charset="-127"/>
                <a:ea typeface="Apple SD Gothic Neo" panose="02000300000000000000" pitchFamily="2" charset="-127"/>
              </a:rPr>
              <a:t>Convolution filter</a:t>
            </a:r>
            <a:r>
              <a:rPr kumimoji="1" lang="ko-KR" altLang="en-US" sz="1200" dirty="0">
                <a:latin typeface="Apple SD Gothic Neo" panose="02000300000000000000" pitchFamily="2" charset="-127"/>
                <a:ea typeface="Apple SD Gothic Neo" panose="02000300000000000000" pitchFamily="2" charset="-127"/>
              </a:rPr>
              <a:t>의 크기가 </a:t>
            </a:r>
            <a:r>
              <a:rPr kumimoji="1" lang="en-US" altLang="ko-KR" sz="1200" dirty="0">
                <a:latin typeface="Apple SD Gothic Neo" panose="02000300000000000000" pitchFamily="2" charset="-127"/>
                <a:ea typeface="Apple SD Gothic Neo" panose="02000300000000000000" pitchFamily="2" charset="-127"/>
              </a:rPr>
              <a:t>frequency </a:t>
            </a:r>
            <a:r>
              <a:rPr kumimoji="1" lang="ko-KR" altLang="en-US" sz="1200" dirty="0" err="1">
                <a:latin typeface="Apple SD Gothic Neo" panose="02000300000000000000" pitchFamily="2" charset="-127"/>
                <a:ea typeface="Apple SD Gothic Neo" panose="02000300000000000000" pitchFamily="2" charset="-127"/>
              </a:rPr>
              <a:t>영역대는</a:t>
            </a:r>
            <a:r>
              <a:rPr kumimoji="1" lang="ko-KR" altLang="en-US" sz="1200" dirty="0">
                <a:latin typeface="Apple SD Gothic Neo" panose="02000300000000000000" pitchFamily="2" charset="-127"/>
                <a:ea typeface="Apple SD Gothic Neo" panose="02000300000000000000" pitchFamily="2" charset="-127"/>
              </a:rPr>
              <a:t> 고정되어 있으며</a:t>
            </a:r>
            <a:r>
              <a:rPr kumimoji="1" lang="en-US" altLang="ko-KR" sz="1200" dirty="0">
                <a:latin typeface="Apple SD Gothic Neo" panose="02000300000000000000" pitchFamily="2" charset="-127"/>
                <a:ea typeface="Apple SD Gothic Neo" panose="02000300000000000000" pitchFamily="2" charset="-127"/>
              </a:rPr>
              <a:t>, Time</a:t>
            </a:r>
            <a:r>
              <a:rPr kumimoji="1" lang="ko-KR" altLang="en-US" sz="1200" dirty="0">
                <a:latin typeface="Apple SD Gothic Neo" panose="02000300000000000000" pitchFamily="2" charset="-127"/>
                <a:ea typeface="Apple SD Gothic Neo" panose="02000300000000000000" pitchFamily="2" charset="-127"/>
              </a:rPr>
              <a:t>에 따라서 진행됩니다</a:t>
            </a:r>
            <a:endParaRPr kumimoji="1" lang="en-US" altLang="ko-KR" sz="1200" dirty="0">
              <a:latin typeface="Apple SD Gothic Neo" panose="02000300000000000000" pitchFamily="2" charset="-127"/>
              <a:ea typeface="Apple SD Gothic Neo" panose="02000300000000000000" pitchFamily="2" charset="-127"/>
            </a:endParaRPr>
          </a:p>
          <a:p>
            <a:endParaRPr kumimoji="1" lang="en-US" altLang="ko-KR" sz="1200" b="1" dirty="0">
              <a:latin typeface="Apple SD Gothic Neo" panose="02000300000000000000" pitchFamily="2" charset="-127"/>
              <a:ea typeface="Apple SD Gothic Neo" panose="02000300000000000000" pitchFamily="2" charset="-127"/>
            </a:endParaRPr>
          </a:p>
          <a:p>
            <a:pPr marL="285750"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Advantage</a:t>
            </a:r>
          </a:p>
          <a:p>
            <a:pPr marL="742950" lvl="1"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1D feature map significantly reduce the number of </a:t>
            </a:r>
            <a:r>
              <a:rPr lang="en-US" altLang="ko-KR" sz="1200" dirty="0" err="1">
                <a:solidFill>
                  <a:srgbClr val="000000"/>
                </a:solidFill>
                <a:latin typeface="Apple SD Gothic Neo" panose="02000300000000000000" pitchFamily="2" charset="-127"/>
                <a:ea typeface="Apple SD Gothic Neo" panose="02000300000000000000" pitchFamily="2" charset="-127"/>
              </a:rPr>
              <a:t>paramerters</a:t>
            </a:r>
            <a:endParaRPr lang="en-US" altLang="ko-KR" sz="1200" dirty="0">
              <a:solidFill>
                <a:srgbClr val="000000"/>
              </a:solidFill>
              <a:latin typeface="Apple SD Gothic Neo" panose="02000300000000000000" pitchFamily="2" charset="-127"/>
              <a:ea typeface="Apple SD Gothic Neo" panose="02000300000000000000" pitchFamily="2" charset="-127"/>
            </a:endParaRPr>
          </a:p>
          <a:p>
            <a:pPr marL="742950" lvl="1"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Fast to train</a:t>
            </a:r>
          </a:p>
          <a:p>
            <a:pPr marL="742950" lvl="1"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Small dataset</a:t>
            </a:r>
            <a:br>
              <a:rPr lang="en-US" altLang="ko-KR" sz="1200" dirty="0">
                <a:solidFill>
                  <a:srgbClr val="000000"/>
                </a:solidFill>
                <a:latin typeface="Apple SD Gothic Neo" panose="02000300000000000000" pitchFamily="2" charset="-127"/>
                <a:ea typeface="Apple SD Gothic Neo" panose="02000300000000000000" pitchFamily="2" charset="-127"/>
              </a:rPr>
            </a:br>
            <a:endParaRPr lang="en-US" altLang="ko-KR" sz="1200" dirty="0">
              <a:solidFill>
                <a:srgbClr val="000000"/>
              </a:solidFill>
              <a:latin typeface="Apple SD Gothic Neo" panose="02000300000000000000" pitchFamily="2" charset="-127"/>
              <a:ea typeface="Apple SD Gothic Neo" panose="02000300000000000000" pitchFamily="2" charset="-127"/>
            </a:endParaRPr>
          </a:p>
          <a:p>
            <a:pPr marL="285750"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Disadvantage</a:t>
            </a:r>
          </a:p>
          <a:p>
            <a:pPr marL="742950" lvl="1"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Not invariant to pitch shifting</a:t>
            </a:r>
          </a:p>
          <a:p>
            <a:endParaRPr kumimoji="1" lang="en-US" altLang="ko-KR" sz="1200" b="1" dirty="0">
              <a:latin typeface="Apple SD Gothic Neo" panose="02000300000000000000" pitchFamily="2" charset="-127"/>
              <a:ea typeface="Apple SD Gothic Neo" panose="02000300000000000000" pitchFamily="2" charset="-127"/>
            </a:endParaRPr>
          </a:p>
        </p:txBody>
      </p:sp>
      <p:pic>
        <p:nvPicPr>
          <p:cNvPr id="6" name="그림 5">
            <a:extLst>
              <a:ext uri="{FF2B5EF4-FFF2-40B4-BE49-F238E27FC236}">
                <a16:creationId xmlns:a16="http://schemas.microsoft.com/office/drawing/2014/main" id="{6FF26A94-97D9-A045-B9B7-BAA150FF6308}"/>
              </a:ext>
            </a:extLst>
          </p:cNvPr>
          <p:cNvPicPr>
            <a:picLocks noChangeAspect="1"/>
          </p:cNvPicPr>
          <p:nvPr/>
        </p:nvPicPr>
        <p:blipFill>
          <a:blip r:embed="rId4"/>
          <a:stretch>
            <a:fillRect/>
          </a:stretch>
        </p:blipFill>
        <p:spPr>
          <a:xfrm>
            <a:off x="0" y="964405"/>
            <a:ext cx="9144000" cy="2833113"/>
          </a:xfrm>
          <a:prstGeom prst="rect">
            <a:avLst/>
          </a:prstGeom>
        </p:spPr>
      </p:pic>
      <p:sp>
        <p:nvSpPr>
          <p:cNvPr id="15" name="직사각형 14">
            <a:extLst>
              <a:ext uri="{FF2B5EF4-FFF2-40B4-BE49-F238E27FC236}">
                <a16:creationId xmlns:a16="http://schemas.microsoft.com/office/drawing/2014/main" id="{DE73726F-6B3F-E74A-8CF0-C7A00ECE8F2E}"/>
              </a:ext>
            </a:extLst>
          </p:cNvPr>
          <p:cNvSpPr/>
          <p:nvPr/>
        </p:nvSpPr>
        <p:spPr>
          <a:xfrm>
            <a:off x="5747990" y="6418103"/>
            <a:ext cx="3284938" cy="276999"/>
          </a:xfrm>
          <a:prstGeom prst="rect">
            <a:avLst/>
          </a:prstGeom>
        </p:spPr>
        <p:txBody>
          <a:bodyPr wrap="none">
            <a:spAutoFit/>
          </a:bodyPr>
          <a:lstStyle/>
          <a:p>
            <a:r>
              <a:rPr lang="en" altLang="ko-Kore-KR" sz="1200" dirty="0">
                <a:hlinkClick r:id="rId5"/>
              </a:rPr>
              <a:t>https://mac.kaist.ac.kr/~juhan/gct634/index.html</a:t>
            </a:r>
            <a:endParaRPr lang="ko-KR" altLang="en-US" sz="1200" dirty="0"/>
          </a:p>
        </p:txBody>
      </p:sp>
    </p:spTree>
    <p:extLst>
      <p:ext uri="{BB962C8B-B14F-4D97-AF65-F5344CB8AC3E}">
        <p14:creationId xmlns:p14="http://schemas.microsoft.com/office/powerpoint/2010/main" val="217129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587842"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오늘 </a:t>
            </a:r>
            <a:r>
              <a:rPr kumimoji="1" lang="ko-KR" altLang="en-US" sz="32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튜토리얼의</a:t>
            </a:r>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 내용</a:t>
            </a:r>
            <a:endPar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p:txBody>
      </p:sp>
      <p:sp>
        <p:nvSpPr>
          <p:cNvPr id="3" name="TextBox 2">
            <a:extLst>
              <a:ext uri="{FF2B5EF4-FFF2-40B4-BE49-F238E27FC236}">
                <a16:creationId xmlns:a16="http://schemas.microsoft.com/office/drawing/2014/main" id="{046E77B3-BA3F-EC41-9984-3CBC2AE26C58}"/>
              </a:ext>
            </a:extLst>
          </p:cNvPr>
          <p:cNvSpPr txBox="1"/>
          <p:nvPr/>
        </p:nvSpPr>
        <p:spPr>
          <a:xfrm>
            <a:off x="588376" y="1531549"/>
            <a:ext cx="4575291" cy="4154984"/>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sz="2400" dirty="0" err="1">
                <a:latin typeface="Apple SD Gothic Neo" panose="02000300000000000000" pitchFamily="2" charset="-127"/>
                <a:ea typeface="Apple SD Gothic Neo" panose="02000300000000000000" pitchFamily="2" charset="-127"/>
              </a:rPr>
              <a:t>딥러닝</a:t>
            </a:r>
            <a:r>
              <a:rPr kumimoji="1" lang="ko-KR" altLang="en-US" sz="2400" dirty="0">
                <a:latin typeface="Apple SD Gothic Neo" panose="02000300000000000000" pitchFamily="2" charset="-127"/>
                <a:ea typeface="Apple SD Gothic Neo" panose="02000300000000000000" pitchFamily="2" charset="-127"/>
              </a:rPr>
              <a:t> 기초 리뷰</a:t>
            </a:r>
            <a:endParaRPr kumimoji="1" lang="en-US" altLang="ko-KR" sz="2400" dirty="0">
              <a:latin typeface="Apple SD Gothic Neo" panose="02000300000000000000" pitchFamily="2" charset="-127"/>
              <a:ea typeface="Apple SD Gothic Neo" panose="02000300000000000000" pitchFamily="2" charset="-127"/>
            </a:endParaRPr>
          </a:p>
          <a:p>
            <a:pPr marL="742950" lvl="1" indent="-285750">
              <a:buFont typeface="Arial" panose="020B0604020202020204" pitchFamily="34" charset="0"/>
              <a:buChar char="•"/>
            </a:pPr>
            <a:r>
              <a:rPr kumimoji="1" lang="en-US" altLang="ko-KR" dirty="0">
                <a:latin typeface="Apple SD Gothic Neo" panose="02000300000000000000" pitchFamily="2" charset="-127"/>
                <a:ea typeface="Apple SD Gothic Neo" panose="02000300000000000000" pitchFamily="2" charset="-127"/>
              </a:rPr>
              <a:t>FC Layer, CNN, RNN, LSTM, Attention</a:t>
            </a:r>
            <a:br>
              <a:rPr kumimoji="1" lang="en-US" altLang="ko-KR" dirty="0">
                <a:latin typeface="Apple SD Gothic Neo" panose="02000300000000000000" pitchFamily="2" charset="-127"/>
                <a:ea typeface="Apple SD Gothic Neo" panose="02000300000000000000" pitchFamily="2" charset="-127"/>
              </a:rPr>
            </a:br>
            <a:endParaRPr kumimoji="1" lang="en-US" altLang="ko-KR"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Audio Classification &amp; Tagging</a:t>
            </a:r>
          </a:p>
          <a:p>
            <a:pPr marL="742950" lvl="1" indent="-285750">
              <a:buFont typeface="Arial" panose="020B0604020202020204" pitchFamily="34" charset="0"/>
              <a:buChar char="•"/>
            </a:pPr>
            <a:r>
              <a:rPr kumimoji="1" lang="ko-KR" altLang="en-US" dirty="0">
                <a:latin typeface="Apple SD Gothic Neo" panose="02000300000000000000" pitchFamily="2" charset="-127"/>
                <a:ea typeface="Apple SD Gothic Neo" panose="02000300000000000000" pitchFamily="2" charset="-127"/>
              </a:rPr>
              <a:t>데이터 파이프라인의 이해</a:t>
            </a:r>
            <a:br>
              <a:rPr kumimoji="1" lang="en-US" altLang="ko-KR" dirty="0">
                <a:latin typeface="Apple SD Gothic Neo" panose="02000300000000000000" pitchFamily="2" charset="-127"/>
                <a:ea typeface="Apple SD Gothic Neo" panose="02000300000000000000" pitchFamily="2" charset="-127"/>
              </a:rPr>
            </a:br>
            <a:endParaRPr kumimoji="1" lang="en-US" altLang="ko-KR"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CTC</a:t>
            </a:r>
          </a:p>
          <a:p>
            <a:pPr marL="742950" lvl="1" indent="-285750">
              <a:buFont typeface="Arial" panose="020B0604020202020204" pitchFamily="34" charset="0"/>
              <a:buChar char="•"/>
            </a:pPr>
            <a:r>
              <a:rPr kumimoji="1" lang="ko-KR" altLang="en-US" dirty="0">
                <a:latin typeface="Apple SD Gothic Neo" panose="02000300000000000000" pitchFamily="2" charset="-127"/>
                <a:ea typeface="Apple SD Gothic Neo" panose="02000300000000000000" pitchFamily="2" charset="-127"/>
              </a:rPr>
              <a:t>논문 및 이해</a:t>
            </a:r>
            <a:r>
              <a:rPr kumimoji="1" lang="en-US" altLang="ko-KR" dirty="0">
                <a:latin typeface="Apple SD Gothic Neo" panose="02000300000000000000" pitchFamily="2" charset="-127"/>
                <a:ea typeface="Apple SD Gothic Neo" panose="02000300000000000000" pitchFamily="2" charset="-127"/>
              </a:rPr>
              <a:t>,</a:t>
            </a:r>
            <a:r>
              <a:rPr kumimoji="1" lang="ko-KR" altLang="en-US" dirty="0">
                <a:latin typeface="Apple SD Gothic Neo" panose="02000300000000000000" pitchFamily="2" charset="-127"/>
                <a:ea typeface="Apple SD Gothic Neo" panose="02000300000000000000" pitchFamily="2" charset="-127"/>
              </a:rPr>
              <a:t> </a:t>
            </a:r>
            <a:r>
              <a:rPr kumimoji="1" lang="en-US" altLang="ko-KR" dirty="0">
                <a:latin typeface="Apple SD Gothic Neo" panose="02000300000000000000" pitchFamily="2" charset="-127"/>
                <a:ea typeface="Apple SD Gothic Neo" panose="02000300000000000000" pitchFamily="2" charset="-127"/>
              </a:rPr>
              <a:t>CTC Loss </a:t>
            </a:r>
            <a:r>
              <a:rPr kumimoji="1" lang="ko-KR" altLang="en-US" dirty="0">
                <a:latin typeface="Apple SD Gothic Neo" panose="02000300000000000000" pitchFamily="2" charset="-127"/>
                <a:ea typeface="Apple SD Gothic Neo" panose="02000300000000000000" pitchFamily="2" charset="-127"/>
              </a:rPr>
              <a:t>쓰는 법</a:t>
            </a:r>
            <a:r>
              <a:rPr kumimoji="1" lang="en-US" altLang="ko-KR" dirty="0">
                <a:latin typeface="Apple SD Gothic Neo" panose="02000300000000000000" pitchFamily="2" charset="-127"/>
                <a:ea typeface="Apple SD Gothic Neo" panose="02000300000000000000" pitchFamily="2" charset="-127"/>
              </a:rPr>
              <a:t>!</a:t>
            </a:r>
          </a:p>
          <a:p>
            <a:pPr marL="742950" lvl="1" indent="-285750">
              <a:buFont typeface="Arial" panose="020B0604020202020204" pitchFamily="34" charset="0"/>
              <a:buChar char="•"/>
            </a:pPr>
            <a:r>
              <a:rPr kumimoji="1" lang="en-US" altLang="ko-KR" dirty="0">
                <a:latin typeface="Apple SD Gothic Neo" panose="02000300000000000000" pitchFamily="2" charset="-127"/>
                <a:ea typeface="Apple SD Gothic Neo" panose="02000300000000000000" pitchFamily="2" charset="-127"/>
              </a:rPr>
              <a:t>Deep Speech2 </a:t>
            </a:r>
            <a:r>
              <a:rPr kumimoji="1" lang="ko-KR" altLang="en-US" dirty="0">
                <a:latin typeface="Apple SD Gothic Neo" panose="02000300000000000000" pitchFamily="2" charset="-127"/>
                <a:ea typeface="Apple SD Gothic Neo" panose="02000300000000000000" pitchFamily="2" charset="-127"/>
              </a:rPr>
              <a:t>구현</a:t>
            </a:r>
            <a:br>
              <a:rPr kumimoji="1" lang="en-US" altLang="ko-KR" dirty="0">
                <a:latin typeface="Apple SD Gothic Neo" panose="02000300000000000000" pitchFamily="2" charset="-127"/>
                <a:ea typeface="Apple SD Gothic Neo" panose="02000300000000000000" pitchFamily="2" charset="-127"/>
              </a:rPr>
            </a:br>
            <a:endParaRPr kumimoji="1" lang="en-US" altLang="ko-KR"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LAS</a:t>
            </a:r>
          </a:p>
          <a:p>
            <a:pPr marL="742950" lvl="1" indent="-285750">
              <a:buFont typeface="Arial" panose="020B0604020202020204" pitchFamily="34" charset="0"/>
              <a:buChar char="•"/>
            </a:pPr>
            <a:r>
              <a:rPr kumimoji="1" lang="en-US" altLang="ko-KR" dirty="0">
                <a:latin typeface="Apple SD Gothic Neo" panose="02000300000000000000" pitchFamily="2" charset="-127"/>
                <a:ea typeface="Apple SD Gothic Neo" panose="02000300000000000000" pitchFamily="2" charset="-127"/>
              </a:rPr>
              <a:t>Extra </a:t>
            </a:r>
            <a:r>
              <a:rPr kumimoji="1" lang="ko-KR" altLang="en-US" dirty="0">
                <a:latin typeface="Apple SD Gothic Neo" panose="02000300000000000000" pitchFamily="2" charset="-127"/>
                <a:ea typeface="Apple SD Gothic Neo" panose="02000300000000000000" pitchFamily="2" charset="-127"/>
              </a:rPr>
              <a:t>모델 </a:t>
            </a:r>
            <a:r>
              <a:rPr kumimoji="1" lang="ko-KR" altLang="en-US" dirty="0" err="1">
                <a:latin typeface="Apple SD Gothic Neo" panose="02000300000000000000" pitchFamily="2" charset="-127"/>
                <a:ea typeface="Apple SD Gothic Neo" panose="02000300000000000000" pitchFamily="2" charset="-127"/>
              </a:rPr>
              <a:t>아키텍쳐를</a:t>
            </a:r>
            <a:r>
              <a:rPr kumimoji="1" lang="ko-KR" altLang="en-US" dirty="0">
                <a:latin typeface="Apple SD Gothic Neo" panose="02000300000000000000" pitchFamily="2" charset="-127"/>
                <a:ea typeface="Apple SD Gothic Neo" panose="02000300000000000000" pitchFamily="2" charset="-127"/>
              </a:rPr>
              <a:t> 이해해보자</a:t>
            </a:r>
            <a:r>
              <a:rPr kumimoji="1" lang="en-US" altLang="ko-KR" dirty="0">
                <a:latin typeface="Apple SD Gothic Neo" panose="02000300000000000000" pitchFamily="2" charset="-127"/>
                <a:ea typeface="Apple SD Gothic Neo" panose="02000300000000000000" pitchFamily="2" charset="-127"/>
              </a:rPr>
              <a:t>!</a:t>
            </a:r>
          </a:p>
          <a:p>
            <a:pPr marL="742950" lvl="1" indent="-285750">
              <a:buFont typeface="Arial" panose="020B0604020202020204" pitchFamily="34" charset="0"/>
              <a:buChar char="•"/>
            </a:pPr>
            <a:endParaRPr kumimoji="1" lang="en-US" altLang="ko-KR" sz="2400"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1505120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735044"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CNN in Audio!</a:t>
            </a:r>
          </a:p>
        </p:txBody>
      </p:sp>
      <p:pic>
        <p:nvPicPr>
          <p:cNvPr id="14" name="그림 13">
            <a:extLst>
              <a:ext uri="{FF2B5EF4-FFF2-40B4-BE49-F238E27FC236}">
                <a16:creationId xmlns:a16="http://schemas.microsoft.com/office/drawing/2014/main" id="{1B00D991-041F-0A4C-8B09-14AB4ED2848B}"/>
              </a:ext>
            </a:extLst>
          </p:cNvPr>
          <p:cNvPicPr>
            <a:picLocks noChangeAspect="1"/>
          </p:cNvPicPr>
          <p:nvPr/>
        </p:nvPicPr>
        <p:blipFill>
          <a:blip r:embed="rId3"/>
          <a:stretch>
            <a:fillRect/>
          </a:stretch>
        </p:blipFill>
        <p:spPr>
          <a:xfrm>
            <a:off x="7004172" y="4128661"/>
            <a:ext cx="1917700" cy="1054100"/>
          </a:xfrm>
          <a:prstGeom prst="rect">
            <a:avLst/>
          </a:prstGeom>
        </p:spPr>
      </p:pic>
      <p:sp>
        <p:nvSpPr>
          <p:cNvPr id="4" name="직사각형 3">
            <a:extLst>
              <a:ext uri="{FF2B5EF4-FFF2-40B4-BE49-F238E27FC236}">
                <a16:creationId xmlns:a16="http://schemas.microsoft.com/office/drawing/2014/main" id="{C7F13272-A285-7349-B440-AD0DE99F2F00}"/>
              </a:ext>
            </a:extLst>
          </p:cNvPr>
          <p:cNvSpPr/>
          <p:nvPr/>
        </p:nvSpPr>
        <p:spPr>
          <a:xfrm>
            <a:off x="347474" y="4161124"/>
            <a:ext cx="6656698" cy="1384995"/>
          </a:xfrm>
          <a:prstGeom prst="rect">
            <a:avLst/>
          </a:prstGeom>
        </p:spPr>
        <p:txBody>
          <a:bodyPr wrap="square">
            <a:spAutoFit/>
          </a:bodyPr>
          <a:lstStyle/>
          <a:p>
            <a:r>
              <a:rPr kumimoji="1" lang="en-US" altLang="ko-KR" sz="1200" b="1" dirty="0">
                <a:latin typeface="Apple SD Gothic Neo" panose="02000300000000000000" pitchFamily="2" charset="-127"/>
                <a:ea typeface="Apple SD Gothic Neo" panose="02000300000000000000" pitchFamily="2" charset="-127"/>
              </a:rPr>
              <a:t>2-D CNN</a:t>
            </a:r>
          </a:p>
          <a:p>
            <a:r>
              <a:rPr kumimoji="1" lang="en-US" altLang="ko-KR" sz="1200" dirty="0">
                <a:latin typeface="Apple SD Gothic Neo" panose="02000300000000000000" pitchFamily="2" charset="-127"/>
                <a:ea typeface="Apple SD Gothic Neo" panose="02000300000000000000" pitchFamily="2" charset="-127"/>
              </a:rPr>
              <a:t>Convolution filter</a:t>
            </a:r>
            <a:r>
              <a:rPr kumimoji="1" lang="ko-KR" altLang="en-US" sz="1200" dirty="0">
                <a:latin typeface="Apple SD Gothic Neo" panose="02000300000000000000" pitchFamily="2" charset="-127"/>
                <a:ea typeface="Apple SD Gothic Neo" panose="02000300000000000000" pitchFamily="2" charset="-127"/>
              </a:rPr>
              <a:t>의 크기가 </a:t>
            </a:r>
            <a:r>
              <a:rPr kumimoji="1" lang="en-US" altLang="ko-KR" sz="1200" dirty="0" err="1">
                <a:latin typeface="Apple SD Gothic Neo" panose="02000300000000000000" pitchFamily="2" charset="-127"/>
                <a:ea typeface="Apple SD Gothic Neo" panose="02000300000000000000" pitchFamily="2" charset="-127"/>
              </a:rPr>
              <a:t>frequenc</a:t>
            </a:r>
            <a:r>
              <a:rPr kumimoji="1" lang="ko-KR" altLang="en-US" sz="1200" dirty="0">
                <a:latin typeface="Apple SD Gothic Neo" panose="02000300000000000000" pitchFamily="2" charset="-127"/>
                <a:ea typeface="Apple SD Gothic Neo" panose="02000300000000000000" pitchFamily="2" charset="-127"/>
              </a:rPr>
              <a:t>과</a:t>
            </a:r>
            <a:r>
              <a:rPr kumimoji="1" lang="en-US" altLang="ko-KR" sz="1200" dirty="0">
                <a:latin typeface="Apple SD Gothic Neo" panose="02000300000000000000" pitchFamily="2" charset="-127"/>
                <a:ea typeface="Apple SD Gothic Neo" panose="02000300000000000000" pitchFamily="2" charset="-127"/>
              </a:rPr>
              <a:t> Time</a:t>
            </a:r>
            <a:r>
              <a:rPr kumimoji="1" lang="ko-KR" altLang="en-US" sz="1200" dirty="0">
                <a:latin typeface="Apple SD Gothic Neo" panose="02000300000000000000" pitchFamily="2" charset="-127"/>
                <a:ea typeface="Apple SD Gothic Neo" panose="02000300000000000000" pitchFamily="2" charset="-127"/>
              </a:rPr>
              <a:t>에 따라서 진행됩니다</a:t>
            </a:r>
            <a:endParaRPr kumimoji="1" lang="en-US" altLang="ko-KR" sz="1200" dirty="0">
              <a:latin typeface="Apple SD Gothic Neo" panose="02000300000000000000" pitchFamily="2" charset="-127"/>
              <a:ea typeface="Apple SD Gothic Neo" panose="02000300000000000000" pitchFamily="2" charset="-127"/>
            </a:endParaRPr>
          </a:p>
          <a:p>
            <a:endParaRPr kumimoji="1" lang="en-US" altLang="ko-KR" sz="1200" b="1" dirty="0">
              <a:latin typeface="Apple SD Gothic Neo" panose="02000300000000000000" pitchFamily="2" charset="-127"/>
              <a:ea typeface="Apple SD Gothic Neo" panose="02000300000000000000" pitchFamily="2" charset="-127"/>
            </a:endParaRPr>
          </a:p>
          <a:p>
            <a:pPr marL="285750"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Advantage</a:t>
            </a:r>
          </a:p>
          <a:p>
            <a:pPr marL="742950" lvl="1" indent="-285750">
              <a:buFontTx/>
              <a:buChar char="-"/>
            </a:pPr>
            <a:r>
              <a:rPr lang="en-US" altLang="ko-KR" sz="1200" dirty="0"/>
              <a:t>Time-frequency </a:t>
            </a:r>
            <a:r>
              <a:rPr lang="ko-KR" altLang="en-US" sz="1200" dirty="0"/>
              <a:t>두가지 영역에서 </a:t>
            </a:r>
            <a:r>
              <a:rPr lang="en-US" altLang="ko-KR" sz="1200" dirty="0"/>
              <a:t>pattern</a:t>
            </a:r>
            <a:r>
              <a:rPr lang="ko-KR" altLang="en-US" sz="1200" dirty="0"/>
              <a:t>을 찾게 됩니다</a:t>
            </a:r>
            <a:r>
              <a:rPr lang="en-US" altLang="ko-KR" sz="1200" dirty="0"/>
              <a:t>. </a:t>
            </a:r>
          </a:p>
          <a:p>
            <a:pPr marL="742950" lvl="1" indent="-285750">
              <a:buFontTx/>
              <a:buChar char="-"/>
            </a:pPr>
            <a:r>
              <a:rPr lang="en-US" altLang="ko-KR" sz="1200" dirty="0"/>
              <a:t>flexibility</a:t>
            </a:r>
            <a:r>
              <a:rPr lang="ko-KR" altLang="en-US" sz="1200" dirty="0" err="1"/>
              <a:t>를</a:t>
            </a:r>
            <a:r>
              <a:rPr lang="ko-KR" altLang="en-US" sz="1200" dirty="0"/>
              <a:t> 가지게 되었다고 해석할</a:t>
            </a:r>
            <a:r>
              <a:rPr lang="en-US" altLang="ko-KR" sz="1200" dirty="0"/>
              <a:t> </a:t>
            </a:r>
            <a:r>
              <a:rPr lang="ko-KR" altLang="en-US" sz="1200" dirty="0"/>
              <a:t>수 있습니다</a:t>
            </a:r>
            <a:r>
              <a:rPr lang="en-US" altLang="ko-KR" sz="1200" dirty="0"/>
              <a:t>.</a:t>
            </a:r>
          </a:p>
          <a:p>
            <a:pPr marL="742950" lvl="1" indent="-285750">
              <a:buFontTx/>
              <a:buChar char="-"/>
            </a:pPr>
            <a:r>
              <a:rPr lang="en-US" altLang="ko-KR" sz="1200" dirty="0"/>
              <a:t> 2D CNN</a:t>
            </a:r>
            <a:r>
              <a:rPr lang="ko-KR" altLang="en-US" sz="1200" dirty="0"/>
              <a:t>이 </a:t>
            </a:r>
            <a:r>
              <a:rPr lang="en-US" altLang="ko-KR" sz="1200" dirty="0"/>
              <a:t>1D CNN</a:t>
            </a:r>
            <a:r>
              <a:rPr lang="ko-KR" altLang="en-US" sz="1200" dirty="0"/>
              <a:t>에 비해 큰 데이터 셋에 대해서 높은 성능이 좋습니다</a:t>
            </a:r>
            <a:endParaRPr lang="en-US" altLang="ko-KR" sz="1200" dirty="0">
              <a:solidFill>
                <a:srgbClr val="000000"/>
              </a:solidFill>
              <a:latin typeface="Apple SD Gothic Neo" panose="02000300000000000000" pitchFamily="2" charset="-127"/>
              <a:ea typeface="Apple SD Gothic Neo" panose="02000300000000000000" pitchFamily="2" charset="-127"/>
            </a:endParaRPr>
          </a:p>
        </p:txBody>
      </p:sp>
      <p:sp>
        <p:nvSpPr>
          <p:cNvPr id="9" name="직사각형 8">
            <a:extLst>
              <a:ext uri="{FF2B5EF4-FFF2-40B4-BE49-F238E27FC236}">
                <a16:creationId xmlns:a16="http://schemas.microsoft.com/office/drawing/2014/main" id="{D8D10C6C-82D4-8342-A7F4-FF45F3813CBA}"/>
              </a:ext>
            </a:extLst>
          </p:cNvPr>
          <p:cNvSpPr/>
          <p:nvPr/>
        </p:nvSpPr>
        <p:spPr>
          <a:xfrm>
            <a:off x="5747990" y="6418103"/>
            <a:ext cx="3284938" cy="276999"/>
          </a:xfrm>
          <a:prstGeom prst="rect">
            <a:avLst/>
          </a:prstGeom>
        </p:spPr>
        <p:txBody>
          <a:bodyPr wrap="none">
            <a:spAutoFit/>
          </a:bodyPr>
          <a:lstStyle/>
          <a:p>
            <a:r>
              <a:rPr lang="en" altLang="ko-Kore-KR" sz="1200" dirty="0">
                <a:hlinkClick r:id="rId4"/>
              </a:rPr>
              <a:t>https://mac.kaist.ac.kr/~juhan/gct634/index.html</a:t>
            </a:r>
            <a:endParaRPr lang="ko-KR" altLang="en-US" sz="1200" dirty="0"/>
          </a:p>
        </p:txBody>
      </p:sp>
      <p:pic>
        <p:nvPicPr>
          <p:cNvPr id="3" name="그림 2">
            <a:extLst>
              <a:ext uri="{FF2B5EF4-FFF2-40B4-BE49-F238E27FC236}">
                <a16:creationId xmlns:a16="http://schemas.microsoft.com/office/drawing/2014/main" id="{DE888691-E5B8-6B49-A4A6-34AD49ADFA81}"/>
              </a:ext>
            </a:extLst>
          </p:cNvPr>
          <p:cNvPicPr>
            <a:picLocks noChangeAspect="1"/>
          </p:cNvPicPr>
          <p:nvPr/>
        </p:nvPicPr>
        <p:blipFill rotWithShape="1">
          <a:blip r:embed="rId5"/>
          <a:srcRect t="8081" b="4943"/>
          <a:stretch/>
        </p:blipFill>
        <p:spPr>
          <a:xfrm>
            <a:off x="345140" y="1054360"/>
            <a:ext cx="8453718" cy="2852445"/>
          </a:xfrm>
          <a:prstGeom prst="rect">
            <a:avLst/>
          </a:prstGeom>
        </p:spPr>
      </p:pic>
    </p:spTree>
    <p:extLst>
      <p:ext uri="{BB962C8B-B14F-4D97-AF65-F5344CB8AC3E}">
        <p14:creationId xmlns:p14="http://schemas.microsoft.com/office/powerpoint/2010/main" val="3076874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735044"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CNN in Audio!</a:t>
            </a:r>
          </a:p>
        </p:txBody>
      </p:sp>
      <p:pic>
        <p:nvPicPr>
          <p:cNvPr id="14" name="그림 13">
            <a:extLst>
              <a:ext uri="{FF2B5EF4-FFF2-40B4-BE49-F238E27FC236}">
                <a16:creationId xmlns:a16="http://schemas.microsoft.com/office/drawing/2014/main" id="{1B00D991-041F-0A4C-8B09-14AB4ED2848B}"/>
              </a:ext>
            </a:extLst>
          </p:cNvPr>
          <p:cNvPicPr>
            <a:picLocks noChangeAspect="1"/>
          </p:cNvPicPr>
          <p:nvPr/>
        </p:nvPicPr>
        <p:blipFill>
          <a:blip r:embed="rId3"/>
          <a:stretch>
            <a:fillRect/>
          </a:stretch>
        </p:blipFill>
        <p:spPr>
          <a:xfrm>
            <a:off x="7004172" y="4128661"/>
            <a:ext cx="1917700" cy="1054100"/>
          </a:xfrm>
          <a:prstGeom prst="rect">
            <a:avLst/>
          </a:prstGeom>
        </p:spPr>
      </p:pic>
      <p:sp>
        <p:nvSpPr>
          <p:cNvPr id="4" name="직사각형 3">
            <a:extLst>
              <a:ext uri="{FF2B5EF4-FFF2-40B4-BE49-F238E27FC236}">
                <a16:creationId xmlns:a16="http://schemas.microsoft.com/office/drawing/2014/main" id="{C7F13272-A285-7349-B440-AD0DE99F2F00}"/>
              </a:ext>
            </a:extLst>
          </p:cNvPr>
          <p:cNvSpPr/>
          <p:nvPr/>
        </p:nvSpPr>
        <p:spPr>
          <a:xfrm>
            <a:off x="347474" y="4161124"/>
            <a:ext cx="6656698" cy="1384995"/>
          </a:xfrm>
          <a:prstGeom prst="rect">
            <a:avLst/>
          </a:prstGeom>
        </p:spPr>
        <p:txBody>
          <a:bodyPr wrap="square">
            <a:spAutoFit/>
          </a:bodyPr>
          <a:lstStyle/>
          <a:p>
            <a:r>
              <a:rPr kumimoji="1" lang="en-US" altLang="ko-KR" sz="1200" b="1" dirty="0">
                <a:latin typeface="Apple SD Gothic Neo" panose="02000300000000000000" pitchFamily="2" charset="-127"/>
                <a:ea typeface="Apple SD Gothic Neo" panose="02000300000000000000" pitchFamily="2" charset="-127"/>
              </a:rPr>
              <a:t>Sample CNN</a:t>
            </a:r>
          </a:p>
          <a:p>
            <a:r>
              <a:rPr kumimoji="1" lang="en-US" altLang="ko-KR" sz="1200" dirty="0">
                <a:latin typeface="Apple SD Gothic Neo" panose="02000300000000000000" pitchFamily="2" charset="-127"/>
                <a:ea typeface="Apple SD Gothic Neo" panose="02000300000000000000" pitchFamily="2" charset="-127"/>
              </a:rPr>
              <a:t>Sample level CNN </a:t>
            </a:r>
            <a:r>
              <a:rPr kumimoji="1" lang="ko-KR" altLang="en-US" sz="1200" dirty="0">
                <a:latin typeface="Apple SD Gothic Neo" panose="02000300000000000000" pitchFamily="2" charset="-127"/>
                <a:ea typeface="Apple SD Gothic Neo" panose="02000300000000000000" pitchFamily="2" charset="-127"/>
              </a:rPr>
              <a:t>의 가장 큰 특징은 바로 </a:t>
            </a:r>
            <a:r>
              <a:rPr kumimoji="1" lang="en-US" altLang="ko-KR" sz="1200" dirty="0">
                <a:latin typeface="Apple SD Gothic Neo" panose="02000300000000000000" pitchFamily="2" charset="-127"/>
                <a:ea typeface="Apple SD Gothic Neo" panose="02000300000000000000" pitchFamily="2" charset="-127"/>
              </a:rPr>
              <a:t>input</a:t>
            </a:r>
            <a:r>
              <a:rPr kumimoji="1" lang="ko-KR" altLang="en-US" sz="1200" dirty="0">
                <a:latin typeface="Apple SD Gothic Neo" panose="02000300000000000000" pitchFamily="2" charset="-127"/>
                <a:ea typeface="Apple SD Gothic Neo" panose="02000300000000000000" pitchFamily="2" charset="-127"/>
              </a:rPr>
              <a:t>데이터를 </a:t>
            </a:r>
            <a:r>
              <a:rPr kumimoji="1" lang="en-US" altLang="ko-KR" sz="1200" dirty="0">
                <a:latin typeface="Apple SD Gothic Neo" panose="02000300000000000000" pitchFamily="2" charset="-127"/>
                <a:ea typeface="Apple SD Gothic Neo" panose="02000300000000000000" pitchFamily="2" charset="-127"/>
              </a:rPr>
              <a:t>waveform </a:t>
            </a:r>
          </a:p>
          <a:p>
            <a:r>
              <a:rPr kumimoji="1" lang="ko-KR" altLang="en-US" sz="1200" dirty="0">
                <a:latin typeface="Apple SD Gothic Neo" panose="02000300000000000000" pitchFamily="2" charset="-127"/>
                <a:ea typeface="Apple SD Gothic Neo" panose="02000300000000000000" pitchFamily="2" charset="-127"/>
              </a:rPr>
              <a:t>그 자체로 사용할 수 있다는 점입니다</a:t>
            </a:r>
            <a:r>
              <a:rPr kumimoji="1" lang="en-US" altLang="ko-KR" sz="1200" dirty="0">
                <a:latin typeface="Apple SD Gothic Neo" panose="02000300000000000000" pitchFamily="2" charset="-127"/>
                <a:ea typeface="Apple SD Gothic Neo" panose="02000300000000000000" pitchFamily="2" charset="-127"/>
              </a:rPr>
              <a:t>.</a:t>
            </a:r>
          </a:p>
          <a:p>
            <a:endParaRPr kumimoji="1" lang="en-US" altLang="ko-KR" sz="1200" b="1" dirty="0">
              <a:latin typeface="Apple SD Gothic Neo" panose="02000300000000000000" pitchFamily="2" charset="-127"/>
              <a:ea typeface="Apple SD Gothic Neo" panose="02000300000000000000" pitchFamily="2" charset="-127"/>
            </a:endParaRPr>
          </a:p>
          <a:p>
            <a:pPr marL="285750" indent="-285750">
              <a:buFontTx/>
              <a:buChar char="-"/>
            </a:pPr>
            <a:r>
              <a:rPr lang="en-US" altLang="ko-KR" sz="1200" dirty="0">
                <a:solidFill>
                  <a:srgbClr val="000000"/>
                </a:solidFill>
                <a:latin typeface="Apple SD Gothic Neo" panose="02000300000000000000" pitchFamily="2" charset="-127"/>
                <a:ea typeface="Apple SD Gothic Neo" panose="02000300000000000000" pitchFamily="2" charset="-127"/>
              </a:rPr>
              <a:t>Advantage</a:t>
            </a:r>
          </a:p>
          <a:p>
            <a:pPr marL="742950" lvl="1" indent="-285750">
              <a:buFontTx/>
              <a:buChar char="-"/>
            </a:pPr>
            <a:r>
              <a:rPr lang="en-US" altLang="ko-KR" sz="1200" dirty="0"/>
              <a:t>CNN</a:t>
            </a:r>
            <a:r>
              <a:rPr lang="ko-KR" altLang="en-US" sz="1200" dirty="0"/>
              <a:t>이 </a:t>
            </a:r>
            <a:r>
              <a:rPr lang="en-US" altLang="ko-KR" sz="1200" dirty="0"/>
              <a:t>"phase-invariant" representation</a:t>
            </a:r>
            <a:r>
              <a:rPr lang="ko-KR" altLang="en-US" sz="1200" dirty="0"/>
              <a:t>을 반영한다는 점입니다</a:t>
            </a:r>
            <a:r>
              <a:rPr lang="en-US" altLang="ko-KR" sz="1200" dirty="0"/>
              <a:t>.</a:t>
            </a:r>
          </a:p>
          <a:p>
            <a:pPr marL="742950" lvl="1" indent="-285750">
              <a:buFontTx/>
              <a:buChar char="-"/>
            </a:pPr>
            <a:r>
              <a:rPr lang="ko-KR" altLang="en-US" sz="1200" dirty="0"/>
              <a:t>커널이 </a:t>
            </a:r>
            <a:r>
              <a:rPr lang="en-US" altLang="ko-KR" sz="1200" dirty="0"/>
              <a:t>input signal</a:t>
            </a:r>
            <a:r>
              <a:rPr lang="ko-KR" altLang="en-US" sz="1200" dirty="0"/>
              <a:t>에 대한 </a:t>
            </a:r>
            <a:r>
              <a:rPr lang="en-US" altLang="ko-KR" sz="1200" dirty="0"/>
              <a:t>spectral bandwidth</a:t>
            </a:r>
            <a:r>
              <a:rPr lang="ko-KR" altLang="en-US" sz="1200" dirty="0" err="1"/>
              <a:t>를</a:t>
            </a:r>
            <a:r>
              <a:rPr lang="ko-KR" altLang="en-US" sz="1200" dirty="0"/>
              <a:t> 계산해 준다는 점입니다</a:t>
            </a:r>
            <a:r>
              <a:rPr lang="en-US" altLang="ko-KR" sz="1200" dirty="0"/>
              <a:t>.</a:t>
            </a:r>
          </a:p>
        </p:txBody>
      </p:sp>
      <p:pic>
        <p:nvPicPr>
          <p:cNvPr id="3" name="그림 2">
            <a:extLst>
              <a:ext uri="{FF2B5EF4-FFF2-40B4-BE49-F238E27FC236}">
                <a16:creationId xmlns:a16="http://schemas.microsoft.com/office/drawing/2014/main" id="{909EC344-AA80-B04F-AA53-31FC853DBF8F}"/>
              </a:ext>
            </a:extLst>
          </p:cNvPr>
          <p:cNvPicPr>
            <a:picLocks noChangeAspect="1"/>
          </p:cNvPicPr>
          <p:nvPr/>
        </p:nvPicPr>
        <p:blipFill>
          <a:blip r:embed="rId4"/>
          <a:stretch>
            <a:fillRect/>
          </a:stretch>
        </p:blipFill>
        <p:spPr>
          <a:xfrm>
            <a:off x="0" y="966875"/>
            <a:ext cx="9144000" cy="2957384"/>
          </a:xfrm>
          <a:prstGeom prst="rect">
            <a:avLst/>
          </a:prstGeom>
        </p:spPr>
      </p:pic>
      <p:sp>
        <p:nvSpPr>
          <p:cNvPr id="11" name="직사각형 10">
            <a:extLst>
              <a:ext uri="{FF2B5EF4-FFF2-40B4-BE49-F238E27FC236}">
                <a16:creationId xmlns:a16="http://schemas.microsoft.com/office/drawing/2014/main" id="{B7C1BC20-CBFD-684C-A4E4-CE96B812EA32}"/>
              </a:ext>
            </a:extLst>
          </p:cNvPr>
          <p:cNvSpPr/>
          <p:nvPr/>
        </p:nvSpPr>
        <p:spPr>
          <a:xfrm>
            <a:off x="5747990" y="6418103"/>
            <a:ext cx="3284938" cy="276999"/>
          </a:xfrm>
          <a:prstGeom prst="rect">
            <a:avLst/>
          </a:prstGeom>
        </p:spPr>
        <p:txBody>
          <a:bodyPr wrap="none">
            <a:spAutoFit/>
          </a:bodyPr>
          <a:lstStyle/>
          <a:p>
            <a:r>
              <a:rPr lang="en" altLang="ko-Kore-KR" sz="1200" dirty="0">
                <a:hlinkClick r:id="rId5"/>
              </a:rPr>
              <a:t>https://mac.kaist.ac.kr/~juhan/gct634/index.html</a:t>
            </a:r>
            <a:endParaRPr lang="ko-KR" altLang="en-US" sz="1200" dirty="0"/>
          </a:p>
        </p:txBody>
      </p:sp>
    </p:spTree>
    <p:extLst>
      <p:ext uri="{BB962C8B-B14F-4D97-AF65-F5344CB8AC3E}">
        <p14:creationId xmlns:p14="http://schemas.microsoft.com/office/powerpoint/2010/main" val="25997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008609"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RNN</a:t>
            </a:r>
          </a:p>
        </p:txBody>
      </p:sp>
      <p:pic>
        <p:nvPicPr>
          <p:cNvPr id="4" name="그림 3">
            <a:extLst>
              <a:ext uri="{FF2B5EF4-FFF2-40B4-BE49-F238E27FC236}">
                <a16:creationId xmlns:a16="http://schemas.microsoft.com/office/drawing/2014/main" id="{1E1686E7-0ACC-164C-AE81-DC586DAB0733}"/>
              </a:ext>
            </a:extLst>
          </p:cNvPr>
          <p:cNvPicPr>
            <a:picLocks noChangeAspect="1"/>
          </p:cNvPicPr>
          <p:nvPr/>
        </p:nvPicPr>
        <p:blipFill>
          <a:blip r:embed="rId3"/>
          <a:stretch>
            <a:fillRect/>
          </a:stretch>
        </p:blipFill>
        <p:spPr>
          <a:xfrm>
            <a:off x="0" y="2493494"/>
            <a:ext cx="9144000" cy="4114800"/>
          </a:xfrm>
          <a:prstGeom prst="rect">
            <a:avLst/>
          </a:prstGeom>
        </p:spPr>
      </p:pic>
      <p:pic>
        <p:nvPicPr>
          <p:cNvPr id="6" name="그림 5">
            <a:extLst>
              <a:ext uri="{FF2B5EF4-FFF2-40B4-BE49-F238E27FC236}">
                <a16:creationId xmlns:a16="http://schemas.microsoft.com/office/drawing/2014/main" id="{F3C15FA2-84F8-FB4E-9F80-A5C893A6535F}"/>
              </a:ext>
            </a:extLst>
          </p:cNvPr>
          <p:cNvPicPr>
            <a:picLocks noChangeAspect="1"/>
          </p:cNvPicPr>
          <p:nvPr/>
        </p:nvPicPr>
        <p:blipFill>
          <a:blip r:embed="rId4"/>
          <a:stretch>
            <a:fillRect/>
          </a:stretch>
        </p:blipFill>
        <p:spPr>
          <a:xfrm>
            <a:off x="5545976" y="3274695"/>
            <a:ext cx="3470367" cy="1178014"/>
          </a:xfrm>
          <a:prstGeom prst="rect">
            <a:avLst/>
          </a:prstGeom>
        </p:spPr>
      </p:pic>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1261884"/>
          </a:xfrm>
          <a:prstGeom prst="rect">
            <a:avLst/>
          </a:prstGeom>
        </p:spPr>
        <p:txBody>
          <a:bodyPr wrap="square">
            <a:spAutoFit/>
          </a:bodyPr>
          <a:lstStyle/>
          <a:p>
            <a:r>
              <a:rPr lang="en-US" altLang="ko-KR" sz="1400" dirty="0"/>
              <a:t>RNN</a:t>
            </a:r>
            <a:r>
              <a:rPr lang="ko-KR" altLang="en-US" sz="1400" dirty="0"/>
              <a:t>은 </a:t>
            </a:r>
            <a:r>
              <a:rPr lang="en-US" altLang="ko-KR" sz="1400" dirty="0"/>
              <a:t>Hidden State </a:t>
            </a:r>
            <a:r>
              <a:rPr lang="ko-KR" altLang="en-US" sz="1400" dirty="0" err="1"/>
              <a:t>를</a:t>
            </a:r>
            <a:r>
              <a:rPr lang="ko-KR" altLang="en-US" sz="1400" dirty="0"/>
              <a:t> 유지하면서 이전 출력을 입력으로 사용할 수</a:t>
            </a:r>
            <a:r>
              <a:rPr lang="en-US" altLang="ko-KR" sz="1400" dirty="0"/>
              <a:t> </a:t>
            </a:r>
            <a:r>
              <a:rPr lang="ko-KR" altLang="en-US" sz="1400" dirty="0"/>
              <a:t>있는 신경망입니다</a:t>
            </a:r>
            <a:r>
              <a:rPr lang="en-US" altLang="ko-KR" sz="1400" dirty="0"/>
              <a:t>.</a:t>
            </a:r>
          </a:p>
          <a:p>
            <a:endParaRPr lang="en-US" altLang="ko-KR" sz="1400" dirty="0"/>
          </a:p>
          <a:p>
            <a:r>
              <a:rPr lang="en-US" altLang="ko-KR" sz="1200" dirty="0"/>
              <a:t>• </a:t>
            </a:r>
            <a:r>
              <a:rPr lang="ko-KR" altLang="en-US" sz="1200" dirty="0"/>
              <a:t>어떠한 </a:t>
            </a:r>
            <a:r>
              <a:rPr lang="en-US" altLang="ko-KR" sz="1200" dirty="0"/>
              <a:t>input length</a:t>
            </a:r>
            <a:r>
              <a:rPr lang="ko-KR" altLang="en-US" sz="1200" dirty="0"/>
              <a:t>든 커버할 수 있습니다</a:t>
            </a:r>
            <a:r>
              <a:rPr lang="en-US" altLang="ko-KR" sz="1200" dirty="0"/>
              <a:t>.</a:t>
            </a:r>
          </a:p>
          <a:p>
            <a:r>
              <a:rPr lang="en-US" altLang="ko-KR" sz="1200" dirty="0"/>
              <a:t>• </a:t>
            </a:r>
            <a:r>
              <a:rPr lang="ko-KR" altLang="en-US" sz="1200" dirty="0"/>
              <a:t>입력 크기에 따라 모델 </a:t>
            </a:r>
            <a:r>
              <a:rPr lang="en-US" altLang="ko-KR" sz="1200" dirty="0"/>
              <a:t>Size</a:t>
            </a:r>
            <a:r>
              <a:rPr lang="ko-KR" altLang="en-US" sz="1200" dirty="0"/>
              <a:t>가 증가하지 않습니다</a:t>
            </a:r>
            <a:r>
              <a:rPr lang="en-US" altLang="ko-KR" sz="1200" dirty="0"/>
              <a:t>.</a:t>
            </a:r>
          </a:p>
          <a:p>
            <a:r>
              <a:rPr lang="en-US" altLang="ko-KR" sz="1200" dirty="0"/>
              <a:t>• Historical Information</a:t>
            </a:r>
            <a:r>
              <a:rPr lang="ko-KR" altLang="en-US" sz="1200" dirty="0"/>
              <a:t>을 잘 활용합니다</a:t>
            </a:r>
            <a:r>
              <a:rPr lang="en-US" altLang="ko-KR" sz="1200" dirty="0"/>
              <a:t>.</a:t>
            </a:r>
          </a:p>
          <a:p>
            <a:r>
              <a:rPr lang="en-US" altLang="ko-KR" sz="1200" dirty="0"/>
              <a:t>• </a:t>
            </a:r>
            <a:r>
              <a:rPr lang="ko-Kore-KR" altLang="en-US" sz="1200" dirty="0"/>
              <a:t>시간축에 따른 </a:t>
            </a:r>
            <a:r>
              <a:rPr lang="en-US" altLang="ko-Kore-KR" sz="1200" dirty="0"/>
              <a:t>Weights Sharing</a:t>
            </a:r>
            <a:r>
              <a:rPr lang="ko-KR" altLang="en-US" sz="1200" dirty="0"/>
              <a:t>이 진행됩니다</a:t>
            </a:r>
            <a:r>
              <a:rPr lang="en-US" altLang="ko-KR" sz="1200" dirty="0"/>
              <a:t>.</a:t>
            </a:r>
          </a:p>
        </p:txBody>
      </p:sp>
      <p:sp>
        <p:nvSpPr>
          <p:cNvPr id="5" name="직사각형 4">
            <a:extLst>
              <a:ext uri="{FF2B5EF4-FFF2-40B4-BE49-F238E27FC236}">
                <a16:creationId xmlns:a16="http://schemas.microsoft.com/office/drawing/2014/main" id="{0EC0E2B8-5108-BA47-9F29-030F54A84763}"/>
              </a:ext>
            </a:extLst>
          </p:cNvPr>
          <p:cNvSpPr/>
          <p:nvPr/>
        </p:nvSpPr>
        <p:spPr>
          <a:xfrm>
            <a:off x="3121331" y="6469794"/>
            <a:ext cx="5895012" cy="276999"/>
          </a:xfrm>
          <a:prstGeom prst="rect">
            <a:avLst/>
          </a:prstGeom>
        </p:spPr>
        <p:txBody>
          <a:bodyPr wrap="none">
            <a:spAutoFit/>
          </a:bodyPr>
          <a:lstStyle/>
          <a:p>
            <a:r>
              <a:rPr lang="en" altLang="ko-Kore-KR" sz="1200" dirty="0">
                <a:hlinkClick r:id="rId5"/>
              </a:rPr>
              <a:t>https://stanford.edu/~shervine/teaching/cs-230/cheatsheet-convolutional-neural-networks</a:t>
            </a:r>
            <a:endParaRPr lang="ko-KR" altLang="en-US" sz="1200" dirty="0"/>
          </a:p>
        </p:txBody>
      </p:sp>
    </p:spTree>
    <p:extLst>
      <p:ext uri="{BB962C8B-B14F-4D97-AF65-F5344CB8AC3E}">
        <p14:creationId xmlns:p14="http://schemas.microsoft.com/office/powerpoint/2010/main" val="1675871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008609"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RNN</a:t>
            </a:r>
          </a:p>
        </p:txBody>
      </p:sp>
      <p:pic>
        <p:nvPicPr>
          <p:cNvPr id="3" name="그림 2">
            <a:extLst>
              <a:ext uri="{FF2B5EF4-FFF2-40B4-BE49-F238E27FC236}">
                <a16:creationId xmlns:a16="http://schemas.microsoft.com/office/drawing/2014/main" id="{A22288B5-F288-5E4A-9840-A6AA4A4146B8}"/>
              </a:ext>
            </a:extLst>
          </p:cNvPr>
          <p:cNvPicPr>
            <a:picLocks noChangeAspect="1"/>
          </p:cNvPicPr>
          <p:nvPr/>
        </p:nvPicPr>
        <p:blipFill>
          <a:blip r:embed="rId3"/>
          <a:stretch>
            <a:fillRect/>
          </a:stretch>
        </p:blipFill>
        <p:spPr>
          <a:xfrm>
            <a:off x="0" y="1680985"/>
            <a:ext cx="9144000" cy="4600876"/>
          </a:xfrm>
          <a:prstGeom prst="rect">
            <a:avLst/>
          </a:prstGeom>
        </p:spPr>
      </p:pic>
      <p:sp>
        <p:nvSpPr>
          <p:cNvPr id="11" name="직사각형 10">
            <a:extLst>
              <a:ext uri="{FF2B5EF4-FFF2-40B4-BE49-F238E27FC236}">
                <a16:creationId xmlns:a16="http://schemas.microsoft.com/office/drawing/2014/main" id="{BFFB4B06-AA2A-F441-8FFC-B23BC49BCAA7}"/>
              </a:ext>
            </a:extLst>
          </p:cNvPr>
          <p:cNvSpPr/>
          <p:nvPr/>
        </p:nvSpPr>
        <p:spPr>
          <a:xfrm>
            <a:off x="5747990" y="6418103"/>
            <a:ext cx="3284938" cy="276999"/>
          </a:xfrm>
          <a:prstGeom prst="rect">
            <a:avLst/>
          </a:prstGeom>
        </p:spPr>
        <p:txBody>
          <a:bodyPr wrap="none">
            <a:spAutoFit/>
          </a:bodyPr>
          <a:lstStyle/>
          <a:p>
            <a:r>
              <a:rPr lang="en" altLang="ko-Kore-KR" sz="1200" dirty="0">
                <a:hlinkClick r:id="rId4"/>
              </a:rPr>
              <a:t>https://mac.kaist.ac.kr/~juhan/gct634/index.html</a:t>
            </a:r>
            <a:endParaRPr lang="ko-KR" altLang="en-US" sz="1200" dirty="0"/>
          </a:p>
        </p:txBody>
      </p:sp>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307777"/>
          </a:xfrm>
          <a:prstGeom prst="rect">
            <a:avLst/>
          </a:prstGeom>
        </p:spPr>
        <p:txBody>
          <a:bodyPr wrap="square">
            <a:spAutoFit/>
          </a:bodyPr>
          <a:lstStyle/>
          <a:p>
            <a:r>
              <a:rPr lang="en-US" altLang="ko-KR" sz="1400" dirty="0"/>
              <a:t>RNN</a:t>
            </a:r>
            <a:r>
              <a:rPr lang="ko-KR" altLang="en-US" sz="1400" dirty="0"/>
              <a:t>은 </a:t>
            </a:r>
            <a:r>
              <a:rPr lang="en-US" altLang="ko-KR" sz="1400" dirty="0"/>
              <a:t>Hidden State </a:t>
            </a:r>
            <a:r>
              <a:rPr lang="ko-KR" altLang="en-US" sz="1400" dirty="0" err="1"/>
              <a:t>를</a:t>
            </a:r>
            <a:r>
              <a:rPr lang="ko-KR" altLang="en-US" sz="1400" dirty="0"/>
              <a:t> 유지하면서 이전 출력을 입력으로 사용할 수</a:t>
            </a:r>
            <a:r>
              <a:rPr lang="en-US" altLang="ko-KR" sz="1400" dirty="0"/>
              <a:t> </a:t>
            </a:r>
            <a:r>
              <a:rPr lang="ko-KR" altLang="en-US" sz="1400" dirty="0"/>
              <a:t>있는 신경망입니다</a:t>
            </a:r>
            <a:r>
              <a:rPr lang="en-US" altLang="ko-KR" sz="1400" dirty="0"/>
              <a:t>.</a:t>
            </a:r>
          </a:p>
        </p:txBody>
      </p:sp>
    </p:spTree>
    <p:extLst>
      <p:ext uri="{BB962C8B-B14F-4D97-AF65-F5344CB8AC3E}">
        <p14:creationId xmlns:p14="http://schemas.microsoft.com/office/powerpoint/2010/main" val="1604588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199367"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LSTM</a:t>
            </a:r>
          </a:p>
        </p:txBody>
      </p:sp>
      <p:sp>
        <p:nvSpPr>
          <p:cNvPr id="11" name="직사각형 10">
            <a:extLst>
              <a:ext uri="{FF2B5EF4-FFF2-40B4-BE49-F238E27FC236}">
                <a16:creationId xmlns:a16="http://schemas.microsoft.com/office/drawing/2014/main" id="{BFFB4B06-AA2A-F441-8FFC-B23BC49BCAA7}"/>
              </a:ext>
            </a:extLst>
          </p:cNvPr>
          <p:cNvSpPr/>
          <p:nvPr/>
        </p:nvSpPr>
        <p:spPr>
          <a:xfrm>
            <a:off x="4867150" y="6418103"/>
            <a:ext cx="3972049" cy="276999"/>
          </a:xfrm>
          <a:prstGeom prst="rect">
            <a:avLst/>
          </a:prstGeom>
        </p:spPr>
        <p:txBody>
          <a:bodyPr wrap="none">
            <a:spAutoFit/>
          </a:bodyPr>
          <a:lstStyle/>
          <a:p>
            <a:r>
              <a:rPr lang="en" altLang="ko-Kore-KR" sz="1200" dirty="0">
                <a:hlinkClick r:id="rId3"/>
              </a:rPr>
              <a:t>http://colah.github.io/posts/2015-08-Understanding-LSTMs/</a:t>
            </a:r>
            <a:endParaRPr lang="ko-KR" altLang="en-US" sz="1200" dirty="0"/>
          </a:p>
        </p:txBody>
      </p:sp>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523220"/>
          </a:xfrm>
          <a:prstGeom prst="rect">
            <a:avLst/>
          </a:prstGeom>
        </p:spPr>
        <p:txBody>
          <a:bodyPr wrap="square">
            <a:spAutoFit/>
          </a:bodyPr>
          <a:lstStyle/>
          <a:p>
            <a:r>
              <a:rPr lang="en-US" altLang="ko-KR" sz="1400" dirty="0"/>
              <a:t>GRU (Gated Recurrent Unit) </a:t>
            </a:r>
            <a:r>
              <a:rPr lang="ko-KR" altLang="en-US" sz="1400" dirty="0"/>
              <a:t>및 </a:t>
            </a:r>
            <a:r>
              <a:rPr lang="en-US" altLang="ko-KR" sz="1400" dirty="0"/>
              <a:t>LSTM (Long Short-Term Memory Unit)</a:t>
            </a:r>
            <a:r>
              <a:rPr lang="ko-KR" altLang="en-US" sz="1400" dirty="0"/>
              <a:t>은 기존 </a:t>
            </a:r>
            <a:r>
              <a:rPr lang="en-US" altLang="ko-KR" sz="1400" dirty="0"/>
              <a:t>RNN</a:t>
            </a:r>
            <a:r>
              <a:rPr lang="ko-KR" altLang="en-US" sz="1400" dirty="0"/>
              <a:t>에서 </a:t>
            </a:r>
            <a:r>
              <a:rPr lang="en" altLang="ko-KR" sz="1400" dirty="0"/>
              <a:t>vanishing gradient </a:t>
            </a:r>
            <a:r>
              <a:rPr lang="ko-KR" altLang="en-US" sz="1400" dirty="0" err="1"/>
              <a:t>를</a:t>
            </a:r>
            <a:r>
              <a:rPr lang="ko-KR" altLang="en-US" sz="1400" dirty="0"/>
              <a:t> 처리하며 </a:t>
            </a:r>
            <a:r>
              <a:rPr lang="en-US" altLang="ko-KR" sz="1400" dirty="0"/>
              <a:t>LSTM</a:t>
            </a:r>
            <a:r>
              <a:rPr lang="ko-KR" altLang="en-US" sz="1400" dirty="0"/>
              <a:t>은 </a:t>
            </a:r>
            <a:r>
              <a:rPr lang="en-US" altLang="ko-KR" sz="1400" dirty="0"/>
              <a:t>GRU</a:t>
            </a:r>
            <a:r>
              <a:rPr lang="ko-KR" altLang="en-US" sz="1400" dirty="0"/>
              <a:t>의 일반화된 모델입니다</a:t>
            </a:r>
            <a:r>
              <a:rPr lang="en-US" altLang="ko-KR" sz="1400" dirty="0"/>
              <a:t>. </a:t>
            </a:r>
          </a:p>
        </p:txBody>
      </p:sp>
      <p:pic>
        <p:nvPicPr>
          <p:cNvPr id="4" name="그림 3">
            <a:extLst>
              <a:ext uri="{FF2B5EF4-FFF2-40B4-BE49-F238E27FC236}">
                <a16:creationId xmlns:a16="http://schemas.microsoft.com/office/drawing/2014/main" id="{4013C31A-A19E-D94F-ADB5-213EFEC3E566}"/>
              </a:ext>
            </a:extLst>
          </p:cNvPr>
          <p:cNvPicPr>
            <a:picLocks noChangeAspect="1"/>
          </p:cNvPicPr>
          <p:nvPr/>
        </p:nvPicPr>
        <p:blipFill>
          <a:blip r:embed="rId4"/>
          <a:stretch>
            <a:fillRect/>
          </a:stretch>
        </p:blipFill>
        <p:spPr>
          <a:xfrm>
            <a:off x="0" y="2354358"/>
            <a:ext cx="9144000" cy="3715808"/>
          </a:xfrm>
          <a:prstGeom prst="rect">
            <a:avLst/>
          </a:prstGeom>
        </p:spPr>
      </p:pic>
    </p:spTree>
    <p:extLst>
      <p:ext uri="{BB962C8B-B14F-4D97-AF65-F5344CB8AC3E}">
        <p14:creationId xmlns:p14="http://schemas.microsoft.com/office/powerpoint/2010/main" val="414153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199367"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LSTM</a:t>
            </a:r>
          </a:p>
        </p:txBody>
      </p:sp>
      <p:sp>
        <p:nvSpPr>
          <p:cNvPr id="11" name="직사각형 10">
            <a:extLst>
              <a:ext uri="{FF2B5EF4-FFF2-40B4-BE49-F238E27FC236}">
                <a16:creationId xmlns:a16="http://schemas.microsoft.com/office/drawing/2014/main" id="{BFFB4B06-AA2A-F441-8FFC-B23BC49BCAA7}"/>
              </a:ext>
            </a:extLst>
          </p:cNvPr>
          <p:cNvSpPr/>
          <p:nvPr/>
        </p:nvSpPr>
        <p:spPr>
          <a:xfrm>
            <a:off x="7356203" y="6418103"/>
            <a:ext cx="1216936" cy="276999"/>
          </a:xfrm>
          <a:prstGeom prst="rect">
            <a:avLst/>
          </a:prstGeom>
        </p:spPr>
        <p:txBody>
          <a:bodyPr wrap="none">
            <a:spAutoFit/>
          </a:bodyPr>
          <a:lstStyle/>
          <a:p>
            <a:r>
              <a:rPr lang="en" altLang="ko-Kore-KR" sz="1200" dirty="0"/>
              <a:t>Stanford CS231n</a:t>
            </a:r>
            <a:endParaRPr lang="ko-KR" altLang="en-US" sz="1200" dirty="0"/>
          </a:p>
        </p:txBody>
      </p:sp>
      <p:sp>
        <p:nvSpPr>
          <p:cNvPr id="7" name="직사각형 6">
            <a:extLst>
              <a:ext uri="{FF2B5EF4-FFF2-40B4-BE49-F238E27FC236}">
                <a16:creationId xmlns:a16="http://schemas.microsoft.com/office/drawing/2014/main" id="{1344F1F8-4170-3541-9E52-99F64F612C82}"/>
              </a:ext>
            </a:extLst>
          </p:cNvPr>
          <p:cNvSpPr/>
          <p:nvPr/>
        </p:nvSpPr>
        <p:spPr>
          <a:xfrm>
            <a:off x="466164" y="1168807"/>
            <a:ext cx="8373035" cy="523220"/>
          </a:xfrm>
          <a:prstGeom prst="rect">
            <a:avLst/>
          </a:prstGeom>
        </p:spPr>
        <p:txBody>
          <a:bodyPr wrap="square">
            <a:spAutoFit/>
          </a:bodyPr>
          <a:lstStyle/>
          <a:p>
            <a:r>
              <a:rPr lang="en-US" altLang="ko-KR" sz="1400" dirty="0"/>
              <a:t>GRU (Gated Recurrent Unit) </a:t>
            </a:r>
            <a:r>
              <a:rPr lang="ko-KR" altLang="en-US" sz="1400" dirty="0"/>
              <a:t>및 </a:t>
            </a:r>
            <a:r>
              <a:rPr lang="en-US" altLang="ko-KR" sz="1400" dirty="0"/>
              <a:t>LSTM (Long Short-Term Memory Unit)</a:t>
            </a:r>
            <a:r>
              <a:rPr lang="ko-KR" altLang="en-US" sz="1400" dirty="0"/>
              <a:t>은 기존 </a:t>
            </a:r>
            <a:r>
              <a:rPr lang="en-US" altLang="ko-KR" sz="1400" dirty="0"/>
              <a:t>RNN</a:t>
            </a:r>
            <a:r>
              <a:rPr lang="ko-KR" altLang="en-US" sz="1400" dirty="0"/>
              <a:t>에서 </a:t>
            </a:r>
            <a:r>
              <a:rPr lang="en" altLang="ko-KR" sz="1400" dirty="0"/>
              <a:t>vanishing gradient </a:t>
            </a:r>
            <a:r>
              <a:rPr lang="ko-KR" altLang="en-US" sz="1400" dirty="0" err="1"/>
              <a:t>를</a:t>
            </a:r>
            <a:r>
              <a:rPr lang="ko-KR" altLang="en-US" sz="1400" dirty="0"/>
              <a:t> 처리하며 </a:t>
            </a:r>
            <a:r>
              <a:rPr lang="en-US" altLang="ko-KR" sz="1400" dirty="0"/>
              <a:t>LSTM</a:t>
            </a:r>
            <a:r>
              <a:rPr lang="ko-KR" altLang="en-US" sz="1400" dirty="0"/>
              <a:t>은 </a:t>
            </a:r>
            <a:r>
              <a:rPr lang="en-US" altLang="ko-KR" sz="1400" dirty="0"/>
              <a:t>GRU</a:t>
            </a:r>
            <a:r>
              <a:rPr lang="ko-KR" altLang="en-US" sz="1400" dirty="0"/>
              <a:t>의 일반화된 모델입니다</a:t>
            </a:r>
            <a:r>
              <a:rPr lang="en-US" altLang="ko-KR" sz="1400" dirty="0"/>
              <a:t>. </a:t>
            </a:r>
          </a:p>
        </p:txBody>
      </p:sp>
      <p:pic>
        <p:nvPicPr>
          <p:cNvPr id="6" name="그림 5">
            <a:extLst>
              <a:ext uri="{FF2B5EF4-FFF2-40B4-BE49-F238E27FC236}">
                <a16:creationId xmlns:a16="http://schemas.microsoft.com/office/drawing/2014/main" id="{65C94960-3525-0D4B-B757-EB8F4E1ED729}"/>
              </a:ext>
            </a:extLst>
          </p:cNvPr>
          <p:cNvPicPr>
            <a:picLocks noChangeAspect="1"/>
          </p:cNvPicPr>
          <p:nvPr/>
        </p:nvPicPr>
        <p:blipFill>
          <a:blip r:embed="rId3"/>
          <a:stretch>
            <a:fillRect/>
          </a:stretch>
        </p:blipFill>
        <p:spPr>
          <a:xfrm>
            <a:off x="885825" y="1680985"/>
            <a:ext cx="6745536" cy="2520919"/>
          </a:xfrm>
          <a:prstGeom prst="rect">
            <a:avLst/>
          </a:prstGeom>
        </p:spPr>
      </p:pic>
      <p:pic>
        <p:nvPicPr>
          <p:cNvPr id="3" name="그림 2">
            <a:extLst>
              <a:ext uri="{FF2B5EF4-FFF2-40B4-BE49-F238E27FC236}">
                <a16:creationId xmlns:a16="http://schemas.microsoft.com/office/drawing/2014/main" id="{40F00016-3868-2243-BBB2-BDD871D81C85}"/>
              </a:ext>
            </a:extLst>
          </p:cNvPr>
          <p:cNvPicPr>
            <a:picLocks noChangeAspect="1"/>
          </p:cNvPicPr>
          <p:nvPr/>
        </p:nvPicPr>
        <p:blipFill>
          <a:blip r:embed="rId4"/>
          <a:stretch>
            <a:fillRect/>
          </a:stretch>
        </p:blipFill>
        <p:spPr>
          <a:xfrm>
            <a:off x="1039650" y="4201904"/>
            <a:ext cx="6745536" cy="2028530"/>
          </a:xfrm>
          <a:prstGeom prst="rect">
            <a:avLst/>
          </a:prstGeom>
        </p:spPr>
      </p:pic>
    </p:spTree>
    <p:extLst>
      <p:ext uri="{BB962C8B-B14F-4D97-AF65-F5344CB8AC3E}">
        <p14:creationId xmlns:p14="http://schemas.microsoft.com/office/powerpoint/2010/main" val="1894866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938351"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Attention</a:t>
            </a:r>
          </a:p>
        </p:txBody>
      </p:sp>
      <p:pic>
        <p:nvPicPr>
          <p:cNvPr id="4" name="그림 3">
            <a:extLst>
              <a:ext uri="{FF2B5EF4-FFF2-40B4-BE49-F238E27FC236}">
                <a16:creationId xmlns:a16="http://schemas.microsoft.com/office/drawing/2014/main" id="{58798DE8-B7E7-1345-9862-366CD2AA005A}"/>
              </a:ext>
            </a:extLst>
          </p:cNvPr>
          <p:cNvPicPr>
            <a:picLocks noChangeAspect="1"/>
          </p:cNvPicPr>
          <p:nvPr/>
        </p:nvPicPr>
        <p:blipFill>
          <a:blip r:embed="rId3"/>
          <a:stretch>
            <a:fillRect/>
          </a:stretch>
        </p:blipFill>
        <p:spPr>
          <a:xfrm>
            <a:off x="347474" y="1168807"/>
            <a:ext cx="8673981" cy="2723865"/>
          </a:xfrm>
          <a:prstGeom prst="rect">
            <a:avLst/>
          </a:prstGeom>
        </p:spPr>
      </p:pic>
      <p:pic>
        <p:nvPicPr>
          <p:cNvPr id="8" name="그림 7">
            <a:extLst>
              <a:ext uri="{FF2B5EF4-FFF2-40B4-BE49-F238E27FC236}">
                <a16:creationId xmlns:a16="http://schemas.microsoft.com/office/drawing/2014/main" id="{48ED9281-F9EA-C64B-8168-175473F438A1}"/>
              </a:ext>
            </a:extLst>
          </p:cNvPr>
          <p:cNvPicPr>
            <a:picLocks noChangeAspect="1"/>
          </p:cNvPicPr>
          <p:nvPr/>
        </p:nvPicPr>
        <p:blipFill>
          <a:blip r:embed="rId4"/>
          <a:stretch>
            <a:fillRect/>
          </a:stretch>
        </p:blipFill>
        <p:spPr>
          <a:xfrm>
            <a:off x="298519" y="3956370"/>
            <a:ext cx="8498008" cy="2204931"/>
          </a:xfrm>
          <a:prstGeom prst="rect">
            <a:avLst/>
          </a:prstGeom>
        </p:spPr>
      </p:pic>
      <p:sp>
        <p:nvSpPr>
          <p:cNvPr id="9" name="직사각형 8">
            <a:extLst>
              <a:ext uri="{FF2B5EF4-FFF2-40B4-BE49-F238E27FC236}">
                <a16:creationId xmlns:a16="http://schemas.microsoft.com/office/drawing/2014/main" id="{F9E99547-0254-EC40-822D-C0141488A2D7}"/>
              </a:ext>
            </a:extLst>
          </p:cNvPr>
          <p:cNvSpPr/>
          <p:nvPr/>
        </p:nvSpPr>
        <p:spPr>
          <a:xfrm>
            <a:off x="5999671" y="6406278"/>
            <a:ext cx="2796856" cy="276999"/>
          </a:xfrm>
          <a:prstGeom prst="rect">
            <a:avLst/>
          </a:prstGeom>
        </p:spPr>
        <p:txBody>
          <a:bodyPr wrap="none">
            <a:spAutoFit/>
          </a:bodyPr>
          <a:lstStyle/>
          <a:p>
            <a:r>
              <a:rPr lang="en" altLang="ko-Kore-KR" sz="1200" dirty="0">
                <a:hlinkClick r:id="rId5"/>
              </a:rPr>
              <a:t>https://distill.pub/2016/augmented-rnns/</a:t>
            </a:r>
            <a:endParaRPr lang="ko-Kore-KR" altLang="en-US" sz="1200" dirty="0"/>
          </a:p>
        </p:txBody>
      </p:sp>
    </p:spTree>
    <p:extLst>
      <p:ext uri="{BB962C8B-B14F-4D97-AF65-F5344CB8AC3E}">
        <p14:creationId xmlns:p14="http://schemas.microsoft.com/office/powerpoint/2010/main" val="1734070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938351"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Attention</a:t>
            </a:r>
          </a:p>
        </p:txBody>
      </p:sp>
      <p:sp>
        <p:nvSpPr>
          <p:cNvPr id="9" name="직사각형 8">
            <a:extLst>
              <a:ext uri="{FF2B5EF4-FFF2-40B4-BE49-F238E27FC236}">
                <a16:creationId xmlns:a16="http://schemas.microsoft.com/office/drawing/2014/main" id="{F9E99547-0254-EC40-822D-C0141488A2D7}"/>
              </a:ext>
            </a:extLst>
          </p:cNvPr>
          <p:cNvSpPr/>
          <p:nvPr/>
        </p:nvSpPr>
        <p:spPr>
          <a:xfrm>
            <a:off x="6555148" y="6388263"/>
            <a:ext cx="2392963" cy="276999"/>
          </a:xfrm>
          <a:prstGeom prst="rect">
            <a:avLst/>
          </a:prstGeom>
        </p:spPr>
        <p:txBody>
          <a:bodyPr wrap="none">
            <a:spAutoFit/>
          </a:bodyPr>
          <a:lstStyle/>
          <a:p>
            <a:r>
              <a:rPr lang="en" altLang="ko-Kore-KR" sz="1200" dirty="0" err="1"/>
              <a:t>Coursea</a:t>
            </a:r>
            <a:r>
              <a:rPr lang="en" altLang="ko-Kore-KR" sz="1200" dirty="0"/>
              <a:t> Andrew Ug. Deep Learning</a:t>
            </a:r>
            <a:endParaRPr lang="ko-Kore-KR" altLang="en-US" sz="1200" dirty="0"/>
          </a:p>
        </p:txBody>
      </p:sp>
      <p:sp>
        <p:nvSpPr>
          <p:cNvPr id="3" name="직사각형 2">
            <a:extLst>
              <a:ext uri="{FF2B5EF4-FFF2-40B4-BE49-F238E27FC236}">
                <a16:creationId xmlns:a16="http://schemas.microsoft.com/office/drawing/2014/main" id="{1C1D292C-943E-EF4A-B919-13B50CEA4711}"/>
              </a:ext>
            </a:extLst>
          </p:cNvPr>
          <p:cNvSpPr/>
          <p:nvPr/>
        </p:nvSpPr>
        <p:spPr>
          <a:xfrm>
            <a:off x="347473" y="1168807"/>
            <a:ext cx="8449053" cy="646331"/>
          </a:xfrm>
          <a:prstGeom prst="rect">
            <a:avLst/>
          </a:prstGeom>
        </p:spPr>
        <p:txBody>
          <a:bodyPr wrap="square">
            <a:spAutoFit/>
          </a:bodyPr>
          <a:lstStyle/>
          <a:p>
            <a:r>
              <a:rPr lang="en" altLang="ko-Kore-KR" sz="1200" dirty="0">
                <a:solidFill>
                  <a:srgbClr val="333333"/>
                </a:solidFill>
                <a:latin typeface="Helvetica Neue" panose="02000503000000020004" pitchFamily="2" charset="0"/>
              </a:rPr>
              <a:t>RNN</a:t>
            </a:r>
            <a:r>
              <a:rPr lang="ko-KR" altLang="en-US" sz="1200" dirty="0">
                <a:solidFill>
                  <a:srgbClr val="333333"/>
                </a:solidFill>
                <a:latin typeface="Helvetica Neue" panose="02000503000000020004" pitchFamily="2" charset="0"/>
              </a:rPr>
              <a:t>계열 </a:t>
            </a:r>
            <a:r>
              <a:rPr lang="en" altLang="ko-Kore-KR" sz="1200" dirty="0">
                <a:solidFill>
                  <a:srgbClr val="333333"/>
                </a:solidFill>
                <a:latin typeface="Helvetica Neue" panose="02000503000000020004" pitchFamily="2" charset="0"/>
              </a:rPr>
              <a:t>encoding </a:t>
            </a:r>
            <a:r>
              <a:rPr lang="ko-KR" altLang="en-US" sz="1200" dirty="0">
                <a:solidFill>
                  <a:srgbClr val="333333"/>
                </a:solidFill>
                <a:latin typeface="Helvetica Neue" panose="02000503000000020004" pitchFamily="2" charset="0"/>
              </a:rPr>
              <a:t>방식에서는 계속 마지막 </a:t>
            </a:r>
            <a:r>
              <a:rPr lang="en" altLang="ko-Kore-KR" sz="1200" dirty="0">
                <a:solidFill>
                  <a:srgbClr val="333333"/>
                </a:solidFill>
                <a:latin typeface="Helvetica Neue" panose="02000503000000020004" pitchFamily="2" charset="0"/>
              </a:rPr>
              <a:t>hidden state</a:t>
            </a:r>
            <a:r>
              <a:rPr lang="ko-KR" altLang="en-US" sz="1200" dirty="0">
                <a:solidFill>
                  <a:srgbClr val="333333"/>
                </a:solidFill>
                <a:latin typeface="Helvetica Neue" panose="02000503000000020004" pitchFamily="2" charset="0"/>
              </a:rPr>
              <a:t>까지 학습을 하면서 연산을 해야했습니다</a:t>
            </a:r>
            <a:r>
              <a:rPr lang="en-US" altLang="ko-KR" sz="1200" dirty="0">
                <a:solidFill>
                  <a:srgbClr val="333333"/>
                </a:solidFill>
                <a:latin typeface="Helvetica Neue" panose="02000503000000020004" pitchFamily="2" charset="0"/>
              </a:rPr>
              <a:t>. </a:t>
            </a:r>
            <a:r>
              <a:rPr lang="ko-KR" altLang="en-US" sz="1200" dirty="0">
                <a:solidFill>
                  <a:srgbClr val="333333"/>
                </a:solidFill>
                <a:latin typeface="Helvetica Neue" panose="02000503000000020004" pitchFamily="2" charset="0"/>
              </a:rPr>
              <a:t>이러한 문제를 해결하는 것이 바로 </a:t>
            </a:r>
            <a:r>
              <a:rPr lang="en" altLang="ko-Kore-KR" sz="1200" dirty="0">
                <a:solidFill>
                  <a:srgbClr val="333333"/>
                </a:solidFill>
                <a:latin typeface="Helvetica Neue" panose="02000503000000020004" pitchFamily="2" charset="0"/>
              </a:rPr>
              <a:t>attention </a:t>
            </a:r>
            <a:r>
              <a:rPr lang="ko-KR" altLang="en-US" sz="1200" dirty="0">
                <a:solidFill>
                  <a:srgbClr val="333333"/>
                </a:solidFill>
                <a:latin typeface="Helvetica Neue" panose="02000503000000020004" pitchFamily="2" charset="0"/>
              </a:rPr>
              <a:t>입니다</a:t>
            </a:r>
            <a:r>
              <a:rPr lang="en-US" altLang="ko-KR" sz="1200" dirty="0">
                <a:solidFill>
                  <a:srgbClr val="333333"/>
                </a:solidFill>
                <a:latin typeface="Helvetica Neue" panose="02000503000000020004" pitchFamily="2" charset="0"/>
              </a:rPr>
              <a:t>. </a:t>
            </a:r>
            <a:r>
              <a:rPr lang="en" altLang="ko-Kore-KR" sz="1200" dirty="0">
                <a:solidFill>
                  <a:srgbClr val="333333"/>
                </a:solidFill>
                <a:latin typeface="Helvetica Neue" panose="02000503000000020004" pitchFamily="2" charset="0"/>
              </a:rPr>
              <a:t>Attention</a:t>
            </a:r>
            <a:r>
              <a:rPr lang="ko-KR" altLang="en-US" sz="1200" dirty="0">
                <a:solidFill>
                  <a:srgbClr val="333333"/>
                </a:solidFill>
                <a:latin typeface="Helvetica Neue" panose="02000503000000020004" pitchFamily="2" charset="0"/>
              </a:rPr>
              <a:t>은 </a:t>
            </a:r>
            <a:r>
              <a:rPr lang="en" altLang="ko-Kore-KR" sz="1200" dirty="0">
                <a:solidFill>
                  <a:srgbClr val="333333"/>
                </a:solidFill>
                <a:latin typeface="Helvetica Neue" panose="02000503000000020004" pitchFamily="2" charset="0"/>
              </a:rPr>
              <a:t>input source </a:t>
            </a:r>
            <a:r>
              <a:rPr lang="ko-KR" altLang="en-US" sz="1200" dirty="0">
                <a:solidFill>
                  <a:srgbClr val="333333"/>
                </a:solidFill>
                <a:latin typeface="Helvetica Neue" panose="02000503000000020004" pitchFamily="2" charset="0"/>
              </a:rPr>
              <a:t>와 </a:t>
            </a:r>
            <a:r>
              <a:rPr lang="en-US" altLang="ko-KR" sz="1200" dirty="0">
                <a:solidFill>
                  <a:srgbClr val="333333"/>
                </a:solidFill>
                <a:latin typeface="Helvetica Neue" panose="02000503000000020004" pitchFamily="2" charset="0"/>
              </a:rPr>
              <a:t>hidden state</a:t>
            </a:r>
            <a:r>
              <a:rPr lang="ko-KR" altLang="en-US" sz="1200" dirty="0">
                <a:solidFill>
                  <a:srgbClr val="333333"/>
                </a:solidFill>
                <a:latin typeface="Helvetica Neue" panose="02000503000000020004" pitchFamily="2" charset="0"/>
              </a:rPr>
              <a:t>의 관계를 학습시키는 추가적인 </a:t>
            </a:r>
            <a:r>
              <a:rPr lang="en-US" altLang="ko-KR" sz="1200" dirty="0">
                <a:solidFill>
                  <a:srgbClr val="333333"/>
                </a:solidFill>
                <a:latin typeface="Helvetica Neue" panose="02000503000000020004" pitchFamily="2" charset="0"/>
              </a:rPr>
              <a:t>Network</a:t>
            </a:r>
            <a:r>
              <a:rPr lang="ko-KR" altLang="en-US" sz="1200" dirty="0" err="1">
                <a:solidFill>
                  <a:srgbClr val="333333"/>
                </a:solidFill>
                <a:latin typeface="Helvetica Neue" panose="02000503000000020004" pitchFamily="2" charset="0"/>
              </a:rPr>
              <a:t>를</a:t>
            </a:r>
            <a:r>
              <a:rPr lang="ko-KR" altLang="en-US" sz="1200" dirty="0">
                <a:solidFill>
                  <a:srgbClr val="333333"/>
                </a:solidFill>
                <a:latin typeface="Helvetica Neue" panose="02000503000000020004" pitchFamily="2" charset="0"/>
              </a:rPr>
              <a:t> 만들게 됩니다</a:t>
            </a:r>
            <a:r>
              <a:rPr lang="en-US" altLang="ko-KR" sz="1200" dirty="0">
                <a:solidFill>
                  <a:srgbClr val="333333"/>
                </a:solidFill>
                <a:latin typeface="Helvetica Neue" panose="02000503000000020004" pitchFamily="2" charset="0"/>
              </a:rPr>
              <a:t>. </a:t>
            </a:r>
            <a:r>
              <a:rPr lang="ko-KR" altLang="en-US" sz="1200" dirty="0">
                <a:solidFill>
                  <a:srgbClr val="333333"/>
                </a:solidFill>
                <a:latin typeface="Helvetica Neue" panose="02000503000000020004" pitchFamily="2" charset="0"/>
              </a:rPr>
              <a:t>이 </a:t>
            </a:r>
            <a:r>
              <a:rPr lang="en-US" altLang="ko-KR" sz="1200" dirty="0">
                <a:solidFill>
                  <a:srgbClr val="333333"/>
                </a:solidFill>
                <a:latin typeface="Helvetica Neue" panose="02000503000000020004" pitchFamily="2" charset="0"/>
              </a:rPr>
              <a:t>Attention</a:t>
            </a:r>
            <a:r>
              <a:rPr lang="ko-KR" altLang="en-US" sz="1200" dirty="0">
                <a:solidFill>
                  <a:srgbClr val="333333"/>
                </a:solidFill>
                <a:latin typeface="Helvetica Neue" panose="02000503000000020004" pitchFamily="2" charset="0"/>
              </a:rPr>
              <a:t>은 </a:t>
            </a:r>
            <a:r>
              <a:rPr lang="en" altLang="ko-Kore-KR" sz="1200" dirty="0">
                <a:solidFill>
                  <a:srgbClr val="333333"/>
                </a:solidFill>
                <a:latin typeface="Helvetica Neue" panose="02000503000000020004" pitchFamily="2" charset="0"/>
              </a:rPr>
              <a:t>output</a:t>
            </a:r>
            <a:r>
              <a:rPr lang="ko-KR" altLang="en-US" sz="1200" dirty="0">
                <a:solidFill>
                  <a:srgbClr val="333333"/>
                </a:solidFill>
                <a:latin typeface="Helvetica Neue" panose="02000503000000020004" pitchFamily="2" charset="0"/>
              </a:rPr>
              <a:t>에 의해서 </a:t>
            </a:r>
            <a:r>
              <a:rPr lang="en" altLang="ko-Kore-KR" sz="1200" dirty="0">
                <a:solidFill>
                  <a:srgbClr val="333333"/>
                </a:solidFill>
                <a:latin typeface="Helvetica Neue" panose="02000503000000020004" pitchFamily="2" charset="0"/>
              </a:rPr>
              <a:t>weight</a:t>
            </a:r>
            <a:r>
              <a:rPr lang="ko-KR" altLang="en-US" sz="1200" dirty="0" err="1">
                <a:solidFill>
                  <a:srgbClr val="333333"/>
                </a:solidFill>
                <a:latin typeface="Helvetica Neue" panose="02000503000000020004" pitchFamily="2" charset="0"/>
              </a:rPr>
              <a:t>를</a:t>
            </a:r>
            <a:r>
              <a:rPr lang="ko-KR" altLang="en-US" sz="1200" dirty="0">
                <a:solidFill>
                  <a:srgbClr val="333333"/>
                </a:solidFill>
                <a:latin typeface="Helvetica Neue" panose="02000503000000020004" pitchFamily="2" charset="0"/>
              </a:rPr>
              <a:t> 학습하게 됩니다</a:t>
            </a:r>
            <a:r>
              <a:rPr lang="en-US" altLang="ko-KR" sz="1200" dirty="0">
                <a:solidFill>
                  <a:srgbClr val="333333"/>
                </a:solidFill>
                <a:latin typeface="Helvetica Neue" panose="02000503000000020004" pitchFamily="2" charset="0"/>
              </a:rPr>
              <a:t>.</a:t>
            </a:r>
            <a:endParaRPr lang="ko-Kore-KR" altLang="en-US" sz="1200" dirty="0"/>
          </a:p>
        </p:txBody>
      </p:sp>
      <p:pic>
        <p:nvPicPr>
          <p:cNvPr id="5" name="그림 4">
            <a:extLst>
              <a:ext uri="{FF2B5EF4-FFF2-40B4-BE49-F238E27FC236}">
                <a16:creationId xmlns:a16="http://schemas.microsoft.com/office/drawing/2014/main" id="{897CD9BE-670D-6B43-92A6-4BCA01BD1BFD}"/>
              </a:ext>
            </a:extLst>
          </p:cNvPr>
          <p:cNvPicPr>
            <a:picLocks noChangeAspect="1"/>
          </p:cNvPicPr>
          <p:nvPr/>
        </p:nvPicPr>
        <p:blipFill>
          <a:blip r:embed="rId3"/>
          <a:stretch>
            <a:fillRect/>
          </a:stretch>
        </p:blipFill>
        <p:spPr>
          <a:xfrm>
            <a:off x="347473" y="2019539"/>
            <a:ext cx="4765023" cy="4215213"/>
          </a:xfrm>
          <a:prstGeom prst="rect">
            <a:avLst/>
          </a:prstGeom>
        </p:spPr>
      </p:pic>
      <p:pic>
        <p:nvPicPr>
          <p:cNvPr id="6" name="그림 5">
            <a:extLst>
              <a:ext uri="{FF2B5EF4-FFF2-40B4-BE49-F238E27FC236}">
                <a16:creationId xmlns:a16="http://schemas.microsoft.com/office/drawing/2014/main" id="{3F072F19-18E4-2942-9D14-693B0D002164}"/>
              </a:ext>
            </a:extLst>
          </p:cNvPr>
          <p:cNvPicPr>
            <a:picLocks noChangeAspect="1"/>
          </p:cNvPicPr>
          <p:nvPr/>
        </p:nvPicPr>
        <p:blipFill>
          <a:blip r:embed="rId4"/>
          <a:stretch>
            <a:fillRect/>
          </a:stretch>
        </p:blipFill>
        <p:spPr>
          <a:xfrm>
            <a:off x="5258655" y="2961530"/>
            <a:ext cx="3546940" cy="3273222"/>
          </a:xfrm>
          <a:prstGeom prst="rect">
            <a:avLst/>
          </a:prstGeom>
        </p:spPr>
      </p:pic>
      <p:pic>
        <p:nvPicPr>
          <p:cNvPr id="7" name="그림 6">
            <a:extLst>
              <a:ext uri="{FF2B5EF4-FFF2-40B4-BE49-F238E27FC236}">
                <a16:creationId xmlns:a16="http://schemas.microsoft.com/office/drawing/2014/main" id="{DD3FF686-8E5E-5C40-B8BF-8F8BD1413FD2}"/>
              </a:ext>
            </a:extLst>
          </p:cNvPr>
          <p:cNvPicPr>
            <a:picLocks noChangeAspect="1"/>
          </p:cNvPicPr>
          <p:nvPr/>
        </p:nvPicPr>
        <p:blipFill>
          <a:blip r:embed="rId5"/>
          <a:stretch>
            <a:fillRect/>
          </a:stretch>
        </p:blipFill>
        <p:spPr>
          <a:xfrm>
            <a:off x="5816404" y="2376737"/>
            <a:ext cx="2309264" cy="508038"/>
          </a:xfrm>
          <a:prstGeom prst="rect">
            <a:avLst/>
          </a:prstGeom>
        </p:spPr>
      </p:pic>
      <p:pic>
        <p:nvPicPr>
          <p:cNvPr id="11" name="그림 10">
            <a:extLst>
              <a:ext uri="{FF2B5EF4-FFF2-40B4-BE49-F238E27FC236}">
                <a16:creationId xmlns:a16="http://schemas.microsoft.com/office/drawing/2014/main" id="{3EA21275-9B0B-2447-A8A6-0169EDB36CED}"/>
              </a:ext>
            </a:extLst>
          </p:cNvPr>
          <p:cNvPicPr>
            <a:picLocks noChangeAspect="1"/>
          </p:cNvPicPr>
          <p:nvPr/>
        </p:nvPicPr>
        <p:blipFill>
          <a:blip r:embed="rId6"/>
          <a:stretch>
            <a:fillRect/>
          </a:stretch>
        </p:blipFill>
        <p:spPr>
          <a:xfrm>
            <a:off x="5877493" y="2060466"/>
            <a:ext cx="2187086" cy="470554"/>
          </a:xfrm>
          <a:prstGeom prst="rect">
            <a:avLst/>
          </a:prstGeom>
        </p:spPr>
      </p:pic>
    </p:spTree>
    <p:extLst>
      <p:ext uri="{BB962C8B-B14F-4D97-AF65-F5344CB8AC3E}">
        <p14:creationId xmlns:p14="http://schemas.microsoft.com/office/powerpoint/2010/main" val="1605933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F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2356489" y="3105834"/>
            <a:ext cx="443102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Auto-Tagging!</a:t>
            </a:r>
            <a:endParaRPr kumimoji="1" lang="en-US" altLang="ko-KR" sz="3600" b="1" i="0" u="none" strike="noStrike" kern="1200" cap="none" spc="0" normalizeH="0" baseline="0" noProof="0" dirty="0">
              <a:ln>
                <a:noFill/>
              </a:ln>
              <a:solidFill>
                <a:srgbClr val="005A5F"/>
              </a:solidFill>
              <a:effectLst/>
              <a:uLnTx/>
              <a:uFillTx/>
              <a:latin typeface="Apple SD Gothic Neo" panose="02000300000000000000" pitchFamily="2" charset="-127"/>
              <a:ea typeface="Apple SD Gothic Neo" panose="02000300000000000000" pitchFamily="2" charset="-127"/>
              <a:cs typeface="Helvetica Neue" panose="02000503000000020004" pitchFamily="2" charset="0"/>
            </a:endParaRPr>
          </a:p>
        </p:txBody>
      </p:sp>
    </p:spTree>
    <p:extLst>
      <p:ext uri="{BB962C8B-B14F-4D97-AF65-F5344CB8AC3E}">
        <p14:creationId xmlns:p14="http://schemas.microsoft.com/office/powerpoint/2010/main" val="943374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79623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Auto Tagging</a:t>
            </a:r>
          </a:p>
        </p:txBody>
      </p:sp>
      <p:sp>
        <p:nvSpPr>
          <p:cNvPr id="11" name="직사각형 10">
            <a:extLst>
              <a:ext uri="{FF2B5EF4-FFF2-40B4-BE49-F238E27FC236}">
                <a16:creationId xmlns:a16="http://schemas.microsoft.com/office/drawing/2014/main" id="{BFFB4B06-AA2A-F441-8FFC-B23BC49BCAA7}"/>
              </a:ext>
            </a:extLst>
          </p:cNvPr>
          <p:cNvSpPr/>
          <p:nvPr/>
        </p:nvSpPr>
        <p:spPr>
          <a:xfrm>
            <a:off x="5747990" y="6418103"/>
            <a:ext cx="3284938" cy="276999"/>
          </a:xfrm>
          <a:prstGeom prst="rect">
            <a:avLst/>
          </a:prstGeom>
        </p:spPr>
        <p:txBody>
          <a:bodyPr wrap="none">
            <a:spAutoFit/>
          </a:bodyPr>
          <a:lstStyle/>
          <a:p>
            <a:r>
              <a:rPr lang="en" altLang="ko-Kore-KR" sz="1200" dirty="0">
                <a:hlinkClick r:id="rId3"/>
              </a:rPr>
              <a:t>https://mac.kaist.ac.kr/~juhan/gct634/index.html</a:t>
            </a:r>
            <a:endParaRPr lang="ko-KR" altLang="en-US" sz="1200" dirty="0"/>
          </a:p>
        </p:txBody>
      </p:sp>
      <p:pic>
        <p:nvPicPr>
          <p:cNvPr id="4" name="그림 3">
            <a:extLst>
              <a:ext uri="{FF2B5EF4-FFF2-40B4-BE49-F238E27FC236}">
                <a16:creationId xmlns:a16="http://schemas.microsoft.com/office/drawing/2014/main" id="{BFCE30D6-1324-9847-B34D-24F4AC6DD235}"/>
              </a:ext>
            </a:extLst>
          </p:cNvPr>
          <p:cNvPicPr>
            <a:picLocks noChangeAspect="1"/>
          </p:cNvPicPr>
          <p:nvPr/>
        </p:nvPicPr>
        <p:blipFill>
          <a:blip r:embed="rId4"/>
          <a:stretch>
            <a:fillRect/>
          </a:stretch>
        </p:blipFill>
        <p:spPr>
          <a:xfrm>
            <a:off x="245340" y="2554604"/>
            <a:ext cx="4000500" cy="2946400"/>
          </a:xfrm>
          <a:prstGeom prst="rect">
            <a:avLst/>
          </a:prstGeom>
        </p:spPr>
      </p:pic>
      <p:pic>
        <p:nvPicPr>
          <p:cNvPr id="5" name="그림 4">
            <a:extLst>
              <a:ext uri="{FF2B5EF4-FFF2-40B4-BE49-F238E27FC236}">
                <a16:creationId xmlns:a16="http://schemas.microsoft.com/office/drawing/2014/main" id="{24C0033E-12E4-CD49-AB10-7AD79AE7C6EA}"/>
              </a:ext>
            </a:extLst>
          </p:cNvPr>
          <p:cNvPicPr>
            <a:picLocks noChangeAspect="1"/>
          </p:cNvPicPr>
          <p:nvPr/>
        </p:nvPicPr>
        <p:blipFill>
          <a:blip r:embed="rId5"/>
          <a:stretch>
            <a:fillRect/>
          </a:stretch>
        </p:blipFill>
        <p:spPr>
          <a:xfrm>
            <a:off x="245340" y="1859602"/>
            <a:ext cx="4000500" cy="695002"/>
          </a:xfrm>
          <a:prstGeom prst="rect">
            <a:avLst/>
          </a:prstGeom>
        </p:spPr>
      </p:pic>
      <p:sp>
        <p:nvSpPr>
          <p:cNvPr id="6" name="직사각형 5">
            <a:extLst>
              <a:ext uri="{FF2B5EF4-FFF2-40B4-BE49-F238E27FC236}">
                <a16:creationId xmlns:a16="http://schemas.microsoft.com/office/drawing/2014/main" id="{A50CB876-A2A0-0945-BFD1-C8BD3E7880BD}"/>
              </a:ext>
            </a:extLst>
          </p:cNvPr>
          <p:cNvSpPr/>
          <p:nvPr/>
        </p:nvSpPr>
        <p:spPr>
          <a:xfrm>
            <a:off x="4433337" y="2207103"/>
            <a:ext cx="4572000" cy="3046988"/>
          </a:xfrm>
          <a:prstGeom prst="rect">
            <a:avLst/>
          </a:prstGeom>
        </p:spPr>
        <p:txBody>
          <a:bodyPr>
            <a:spAutoFit/>
          </a:bodyPr>
          <a:lstStyle/>
          <a:p>
            <a:r>
              <a:rPr lang="ko-Kore-KR" altLang="en-US" sz="1200" dirty="0"/>
              <a:t>일부 소리는 아기의 웃음이나 기타의 소리와 같이 독특하고 즉시 인식됩니다. 다른 소리는 정확히 찾아 내기 어렵습니다. 눈을 감 으면 전기 톱 소리와 믹서기 소리의 차이를 알 수 있습니까?</a:t>
            </a:r>
          </a:p>
          <a:p>
            <a:endParaRPr lang="ko-Kore-KR" altLang="en-US" sz="1200" dirty="0"/>
          </a:p>
          <a:p>
            <a:r>
              <a:rPr lang="ko-Kore-KR" altLang="en-US" sz="1200" dirty="0"/>
              <a:t>우리가 경험하는 방대한 양의 사운드 때문에 신뢰할 수있는 자동 범용 오디오 태깅 시스템은 존재하지 않습니다. 사운드 컬렉션에 주석을 달고 시청각 콘텐츠의 음성이 아닌 이벤트에 캡션을 제공하는 등의 수동 작업이 많이 필요합니다.</a:t>
            </a:r>
          </a:p>
          <a:p>
            <a:endParaRPr lang="ko-Kore-KR" altLang="en-US" sz="1200" dirty="0"/>
          </a:p>
          <a:p>
            <a:r>
              <a:rPr lang="ko-Kore-KR" altLang="en-US" sz="1200" dirty="0"/>
              <a:t>80 개 범주의 다양한 어휘를 사용하여 오디오 데이터에 자동으로 태그를 지정하는 알고리즘을 개발할 것입니다.</a:t>
            </a:r>
          </a:p>
          <a:p>
            <a:endParaRPr lang="ko-Kore-KR" altLang="en-US" sz="1200" dirty="0"/>
          </a:p>
          <a:p>
            <a:r>
              <a:rPr lang="ko-Kore-KR" altLang="en-US" sz="1200" dirty="0"/>
              <a:t>성공하면 사운드 컬렉션 자동 레이블 지정에서 비디오 컨텐츠에 자동으로 태그를 지정하거나 실시간으로 발생하는 사운드 이벤트를 인식하는 시스템 개발에 이르기까지 다양한 응용 프로그램에 시스템을 사용할 수 있습니다.</a:t>
            </a:r>
          </a:p>
        </p:txBody>
      </p:sp>
    </p:spTree>
    <p:extLst>
      <p:ext uri="{BB962C8B-B14F-4D97-AF65-F5344CB8AC3E}">
        <p14:creationId xmlns:p14="http://schemas.microsoft.com/office/powerpoint/2010/main" val="341180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417650"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시작하기 앞서</a:t>
            </a:r>
            <a:endPar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p:txBody>
      </p:sp>
      <p:sp>
        <p:nvSpPr>
          <p:cNvPr id="3" name="TextBox 2">
            <a:extLst>
              <a:ext uri="{FF2B5EF4-FFF2-40B4-BE49-F238E27FC236}">
                <a16:creationId xmlns:a16="http://schemas.microsoft.com/office/drawing/2014/main" id="{046E77B3-BA3F-EC41-9984-3CBC2AE26C58}"/>
              </a:ext>
            </a:extLst>
          </p:cNvPr>
          <p:cNvSpPr txBox="1"/>
          <p:nvPr/>
        </p:nvSpPr>
        <p:spPr>
          <a:xfrm>
            <a:off x="532620" y="1406311"/>
            <a:ext cx="6645217" cy="4678204"/>
          </a:xfrm>
          <a:prstGeom prst="rect">
            <a:avLst/>
          </a:prstGeom>
          <a:noFill/>
        </p:spPr>
        <p:txBody>
          <a:bodyPr wrap="none" rtlCol="0">
            <a:spAutoFit/>
          </a:bodyPr>
          <a:lstStyle/>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Reference</a:t>
            </a:r>
          </a:p>
          <a:p>
            <a:pPr marL="285750" indent="-285750">
              <a:buFont typeface="Arial" panose="020B0604020202020204" pitchFamily="34" charset="0"/>
              <a:buChar char="•"/>
            </a:pPr>
            <a:endParaRPr kumimoji="1" lang="en-US" altLang="ko-KR" sz="2400" dirty="0">
              <a:latin typeface="Apple SD Gothic Neo" panose="02000300000000000000" pitchFamily="2" charset="-127"/>
              <a:ea typeface="Apple SD Gothic Neo" panose="02000300000000000000" pitchFamily="2" charset="-127"/>
            </a:endParaRPr>
          </a:p>
          <a:p>
            <a:pPr marL="742950" lvl="1" indent="-285750">
              <a:buFont typeface="Arial" panose="020B0604020202020204" pitchFamily="34" charset="0"/>
              <a:buChar char="•"/>
            </a:pPr>
            <a:r>
              <a:rPr lang="en" altLang="ko-Kore-KR" dirty="0"/>
              <a:t>NIPS 2017 Tutorial – Deep Learning: Practice and Trend</a:t>
            </a:r>
            <a:br>
              <a:rPr lang="en" altLang="ko-Kore-KR" dirty="0"/>
            </a:br>
            <a:r>
              <a:rPr lang="en" altLang="ko-Kore-KR" sz="1200" dirty="0">
                <a:hlinkClick r:id="rId3"/>
              </a:rPr>
              <a:t>https://drive.google.com/file/d/1SuwiICLERd7SfYo3FiqNG0tCEBUjKcT7/view</a:t>
            </a:r>
            <a:br>
              <a:rPr lang="en" altLang="ko-Kore-KR" sz="1200" dirty="0"/>
            </a:br>
            <a:endParaRPr lang="en-US" altLang="ko-KR" sz="1200" dirty="0"/>
          </a:p>
          <a:p>
            <a:pPr marL="742950" lvl="1" indent="-285750">
              <a:buFont typeface="Arial" panose="020B0604020202020204" pitchFamily="34" charset="0"/>
              <a:buChar char="•"/>
            </a:pPr>
            <a:r>
              <a:rPr lang="en-US" altLang="ko-KR" dirty="0" err="1"/>
              <a:t>stanford</a:t>
            </a:r>
            <a:r>
              <a:rPr lang="en-US" altLang="ko-KR" dirty="0"/>
              <a:t> CS 230 - Deep Learning</a:t>
            </a:r>
            <a:br>
              <a:rPr lang="en-US" altLang="ko-KR" dirty="0"/>
            </a:br>
            <a:r>
              <a:rPr lang="en" altLang="ko-Kore-KR" sz="1200" dirty="0">
                <a:hlinkClick r:id="rId4"/>
              </a:rPr>
              <a:t>https://stanford.edu/~shervine/teaching/cs-230/cheatsheet-convolutional-neural-networks</a:t>
            </a:r>
            <a:br>
              <a:rPr lang="en" altLang="ko-Kore-KR" sz="1200" dirty="0"/>
            </a:br>
            <a:endParaRPr lang="en-US" altLang="ko-KR" sz="1000" dirty="0"/>
          </a:p>
          <a:p>
            <a:pPr marL="742950" lvl="1" indent="-285750">
              <a:buFont typeface="Arial" panose="020B0604020202020204" pitchFamily="34" charset="0"/>
              <a:buChar char="•"/>
            </a:pPr>
            <a:r>
              <a:rPr lang="en-US" altLang="ko-KR" dirty="0"/>
              <a:t>Audio</a:t>
            </a:r>
            <a:r>
              <a:rPr lang="ko-KR" altLang="en-US" dirty="0"/>
              <a:t> </a:t>
            </a:r>
            <a:r>
              <a:rPr lang="en-US" altLang="ko-KR" dirty="0"/>
              <a:t>for</a:t>
            </a:r>
            <a:r>
              <a:rPr lang="ko-KR" altLang="en-US" dirty="0"/>
              <a:t> </a:t>
            </a:r>
            <a:r>
              <a:rPr lang="en-US" altLang="ko-KR" dirty="0"/>
              <a:t>Deep Learning</a:t>
            </a:r>
            <a:r>
              <a:rPr lang="ko-KR" altLang="en-US" dirty="0"/>
              <a:t> </a:t>
            </a:r>
            <a:r>
              <a:rPr lang="en-US" altLang="ko-KR" dirty="0"/>
              <a:t>(</a:t>
            </a:r>
            <a:r>
              <a:rPr lang="ko-KR" altLang="en-US" dirty="0" err="1"/>
              <a:t>남기현님</a:t>
            </a:r>
            <a:r>
              <a:rPr lang="en-US" altLang="ko-KR" dirty="0"/>
              <a:t>)</a:t>
            </a:r>
            <a:br>
              <a:rPr lang="en-US" altLang="ko-KR" dirty="0"/>
            </a:br>
            <a:r>
              <a:rPr lang="en" altLang="ko-KR" sz="1200" dirty="0">
                <a:hlinkClick r:id="rId5"/>
              </a:rPr>
              <a:t>https://tykimos.github.io/2019/07/04/ISS_2nd_Deep_Learning_Conference_All_Together/</a:t>
            </a:r>
            <a:br>
              <a:rPr lang="en-US" altLang="ko-KR" dirty="0"/>
            </a:br>
            <a:endParaRPr lang="en-US" altLang="ko-KR" dirty="0"/>
          </a:p>
          <a:p>
            <a:pPr marL="742950" lvl="1" indent="-285750">
              <a:buFont typeface="Arial" panose="020B0604020202020204" pitchFamily="34" charset="0"/>
              <a:buChar char="•"/>
            </a:pPr>
            <a:r>
              <a:rPr lang="ko-KR" altLang="en-US" dirty="0"/>
              <a:t>오디오 전처리 작업을 위한 연습 </a:t>
            </a:r>
            <a:r>
              <a:rPr lang="en-US" altLang="ko-KR" dirty="0"/>
              <a:t>(</a:t>
            </a:r>
            <a:r>
              <a:rPr lang="ko-KR" altLang="en-US" dirty="0" err="1"/>
              <a:t>박수철님</a:t>
            </a:r>
            <a:r>
              <a:rPr lang="en-US" altLang="ko-KR" dirty="0"/>
              <a:t>)</a:t>
            </a:r>
            <a:br>
              <a:rPr lang="en-US" altLang="ko-KR" dirty="0"/>
            </a:br>
            <a:r>
              <a:rPr lang="en" altLang="ko-KR" sz="1200" dirty="0">
                <a:hlinkClick r:id="rId6"/>
              </a:rPr>
              <a:t>https://github.com/scpark20/audio-preprocessing-practice</a:t>
            </a:r>
            <a:br>
              <a:rPr lang="en" altLang="ko-KR" sz="1200" dirty="0"/>
            </a:br>
            <a:endParaRPr lang="en-US" altLang="ko-KR" sz="1200" dirty="0"/>
          </a:p>
          <a:p>
            <a:pPr marL="742950" lvl="1" indent="-285750">
              <a:buFont typeface="Arial" panose="020B0604020202020204" pitchFamily="34" charset="0"/>
              <a:buChar char="•"/>
            </a:pPr>
            <a:r>
              <a:rPr lang="en" altLang="ko-KR" dirty="0"/>
              <a:t>Musical Applications of Machine Learning</a:t>
            </a:r>
            <a:br>
              <a:rPr lang="en" altLang="ko-KR" dirty="0"/>
            </a:br>
            <a:r>
              <a:rPr lang="en" altLang="ko-KR" sz="1200" dirty="0">
                <a:hlinkClick r:id="rId7"/>
              </a:rPr>
              <a:t>https://mac.kaist.ac.kr/~juhan/gct634/</a:t>
            </a:r>
            <a:br>
              <a:rPr lang="en" altLang="ko-KR" sz="1200" dirty="0"/>
            </a:br>
            <a:endParaRPr lang="en" altLang="ko-KR" dirty="0"/>
          </a:p>
          <a:p>
            <a:pPr marL="742950" lvl="1" indent="-285750">
              <a:buFont typeface="Arial" panose="020B0604020202020204" pitchFamily="34" charset="0"/>
              <a:buChar char="•"/>
            </a:pPr>
            <a:r>
              <a:rPr lang="en" altLang="ko-KR" dirty="0"/>
              <a:t>Awesome audio study materials for Korean (</a:t>
            </a:r>
            <a:r>
              <a:rPr lang="ko-KR" altLang="en-US" dirty="0" err="1"/>
              <a:t>최근우님</a:t>
            </a:r>
            <a:r>
              <a:rPr lang="en" altLang="ko-KR" dirty="0"/>
              <a:t>)</a:t>
            </a:r>
            <a:br>
              <a:rPr lang="en" altLang="ko-KR" dirty="0"/>
            </a:br>
            <a:r>
              <a:rPr lang="en" altLang="ko-KR" sz="1200" dirty="0">
                <a:hlinkClick r:id="rId8"/>
              </a:rPr>
              <a:t>https://github.com/keunwoochoi/awesome-audio-study-materials-for-korean</a:t>
            </a:r>
            <a:endParaRPr lang="en" altLang="ko-KR" sz="1200" dirty="0"/>
          </a:p>
        </p:txBody>
      </p:sp>
    </p:spTree>
    <p:extLst>
      <p:ext uri="{BB962C8B-B14F-4D97-AF65-F5344CB8AC3E}">
        <p14:creationId xmlns:p14="http://schemas.microsoft.com/office/powerpoint/2010/main" val="27230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74470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label-weighted label-ranking average precision</a:t>
            </a:r>
          </a:p>
        </p:txBody>
      </p:sp>
      <p:sp>
        <p:nvSpPr>
          <p:cNvPr id="11" name="직사각형 10">
            <a:extLst>
              <a:ext uri="{FF2B5EF4-FFF2-40B4-BE49-F238E27FC236}">
                <a16:creationId xmlns:a16="http://schemas.microsoft.com/office/drawing/2014/main" id="{BFFB4B06-AA2A-F441-8FFC-B23BC49BCAA7}"/>
              </a:ext>
            </a:extLst>
          </p:cNvPr>
          <p:cNvSpPr/>
          <p:nvPr/>
        </p:nvSpPr>
        <p:spPr>
          <a:xfrm>
            <a:off x="2748416" y="6405772"/>
            <a:ext cx="6166047" cy="276999"/>
          </a:xfrm>
          <a:prstGeom prst="rect">
            <a:avLst/>
          </a:prstGeom>
        </p:spPr>
        <p:txBody>
          <a:bodyPr wrap="none">
            <a:spAutoFit/>
          </a:bodyPr>
          <a:lstStyle/>
          <a:p>
            <a:r>
              <a:rPr lang="en" altLang="ko-Kore-KR" sz="1200" dirty="0">
                <a:hlinkClick r:id="rId3"/>
              </a:rPr>
              <a:t>https://scikit-learn.org/stable/modules/model_evaluation.html#label-ranking-average-precision</a:t>
            </a:r>
            <a:endParaRPr lang="ko-KR" altLang="en-US" sz="1200" dirty="0"/>
          </a:p>
        </p:txBody>
      </p:sp>
      <p:sp>
        <p:nvSpPr>
          <p:cNvPr id="3" name="직사각형 2">
            <a:extLst>
              <a:ext uri="{FF2B5EF4-FFF2-40B4-BE49-F238E27FC236}">
                <a16:creationId xmlns:a16="http://schemas.microsoft.com/office/drawing/2014/main" id="{058B2B31-6F14-6949-9ED0-B5136A0DFF07}"/>
              </a:ext>
            </a:extLst>
          </p:cNvPr>
          <p:cNvSpPr/>
          <p:nvPr/>
        </p:nvSpPr>
        <p:spPr>
          <a:xfrm>
            <a:off x="347474" y="1409038"/>
            <a:ext cx="8368232" cy="1384995"/>
          </a:xfrm>
          <a:prstGeom prst="rect">
            <a:avLst/>
          </a:prstGeom>
        </p:spPr>
        <p:txBody>
          <a:bodyPr wrap="square">
            <a:spAutoFit/>
          </a:bodyPr>
          <a:lstStyle/>
          <a:p>
            <a:r>
              <a:rPr lang="ko-Kore-KR" altLang="en-US" sz="1200" dirty="0"/>
              <a:t>이 작업은 모든 테스트 클립에 대한 오디오 레이블 (태그)을 예측하는 것으로 구성됩니다. 일부 테스트 클립에는 하나의 레이블이 있고 다른 테스트 클립에는 몇 개의 레이블이 있습니다</a:t>
            </a:r>
            <a:endParaRPr lang="en-US" altLang="ko-Kore-KR" sz="1200" dirty="0"/>
          </a:p>
          <a:p>
            <a:endParaRPr lang="ko-Kore-KR" altLang="en-US" sz="1200" dirty="0"/>
          </a:p>
          <a:p>
            <a:r>
              <a:rPr lang="ko-Kore-KR" altLang="en-US" sz="1200" dirty="0"/>
              <a:t>주요 경쟁 지표는 레이블 가중치 레이블 순위 평균 정밀도 (lwlrap)입니다.</a:t>
            </a:r>
          </a:p>
          <a:p>
            <a:endParaRPr lang="ko-Kore-KR" altLang="en-US" sz="1200" dirty="0"/>
          </a:p>
          <a:p>
            <a:r>
              <a:rPr lang="ko-Kore-KR" altLang="en-US" sz="1200" dirty="0"/>
              <a:t>각 </a:t>
            </a:r>
            <a:r>
              <a:rPr lang="en-US" altLang="ko-Kore-KR" sz="1200" dirty="0"/>
              <a:t>Test Data</a:t>
            </a:r>
            <a:r>
              <a:rPr lang="ko-KR" altLang="en-US" sz="1200" dirty="0"/>
              <a:t>에 </a:t>
            </a:r>
            <a:r>
              <a:rPr lang="ko-Kore-KR" altLang="en-US" sz="1200" dirty="0"/>
              <a:t>대해 관련 레이블의 순위가 매겨진 목록을 검색하는 평균 정밀도를 측정합니다</a:t>
            </a:r>
            <a:r>
              <a:rPr lang="en-US" altLang="ko-Kore-KR" sz="1200" dirty="0"/>
              <a:t>.</a:t>
            </a:r>
          </a:p>
          <a:p>
            <a:r>
              <a:rPr lang="ko-Kore-KR" altLang="en-US" sz="1200" dirty="0"/>
              <a:t> (즉, 시스템은 사용 가능한 모든 레이블의 순위를 매기고 순위가 매겨진 목록의 정밀도는 각 실제 레이블까지 평균화됩니다). </a:t>
            </a:r>
            <a:endParaRPr lang="en-US" altLang="ko-Kore-KR" sz="1200" dirty="0"/>
          </a:p>
        </p:txBody>
      </p:sp>
      <p:pic>
        <p:nvPicPr>
          <p:cNvPr id="7" name="그림 6">
            <a:extLst>
              <a:ext uri="{FF2B5EF4-FFF2-40B4-BE49-F238E27FC236}">
                <a16:creationId xmlns:a16="http://schemas.microsoft.com/office/drawing/2014/main" id="{DFC173E7-BFB0-564F-9EC2-B08BF3C0C6EB}"/>
              </a:ext>
            </a:extLst>
          </p:cNvPr>
          <p:cNvPicPr>
            <a:picLocks noChangeAspect="1"/>
          </p:cNvPicPr>
          <p:nvPr/>
        </p:nvPicPr>
        <p:blipFill>
          <a:blip r:embed="rId4"/>
          <a:stretch>
            <a:fillRect/>
          </a:stretch>
        </p:blipFill>
        <p:spPr>
          <a:xfrm>
            <a:off x="1711979" y="3870885"/>
            <a:ext cx="5720040" cy="1026377"/>
          </a:xfrm>
          <a:prstGeom prst="rect">
            <a:avLst/>
          </a:prstGeom>
        </p:spPr>
      </p:pic>
      <p:pic>
        <p:nvPicPr>
          <p:cNvPr id="8" name="그림 7">
            <a:extLst>
              <a:ext uri="{FF2B5EF4-FFF2-40B4-BE49-F238E27FC236}">
                <a16:creationId xmlns:a16="http://schemas.microsoft.com/office/drawing/2014/main" id="{FAC31DBF-FD2A-2347-84AB-0AB4D989CE70}"/>
              </a:ext>
            </a:extLst>
          </p:cNvPr>
          <p:cNvPicPr>
            <a:picLocks noChangeAspect="1"/>
          </p:cNvPicPr>
          <p:nvPr/>
        </p:nvPicPr>
        <p:blipFill>
          <a:blip r:embed="rId5"/>
          <a:stretch>
            <a:fillRect/>
          </a:stretch>
        </p:blipFill>
        <p:spPr>
          <a:xfrm>
            <a:off x="1139137" y="5026318"/>
            <a:ext cx="7161376" cy="416799"/>
          </a:xfrm>
          <a:prstGeom prst="rect">
            <a:avLst/>
          </a:prstGeom>
        </p:spPr>
      </p:pic>
    </p:spTree>
    <p:extLst>
      <p:ext uri="{BB962C8B-B14F-4D97-AF65-F5344CB8AC3E}">
        <p14:creationId xmlns:p14="http://schemas.microsoft.com/office/powerpoint/2010/main" val="427992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74470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label-weighted label-ranking average precision</a:t>
            </a:r>
          </a:p>
        </p:txBody>
      </p:sp>
      <p:sp>
        <p:nvSpPr>
          <p:cNvPr id="11" name="직사각형 10">
            <a:extLst>
              <a:ext uri="{FF2B5EF4-FFF2-40B4-BE49-F238E27FC236}">
                <a16:creationId xmlns:a16="http://schemas.microsoft.com/office/drawing/2014/main" id="{BFFB4B06-AA2A-F441-8FFC-B23BC49BCAA7}"/>
              </a:ext>
            </a:extLst>
          </p:cNvPr>
          <p:cNvSpPr/>
          <p:nvPr/>
        </p:nvSpPr>
        <p:spPr>
          <a:xfrm>
            <a:off x="2748416" y="6405772"/>
            <a:ext cx="6166047" cy="276999"/>
          </a:xfrm>
          <a:prstGeom prst="rect">
            <a:avLst/>
          </a:prstGeom>
        </p:spPr>
        <p:txBody>
          <a:bodyPr wrap="none">
            <a:spAutoFit/>
          </a:bodyPr>
          <a:lstStyle/>
          <a:p>
            <a:r>
              <a:rPr lang="en" altLang="ko-Kore-KR" sz="1200" dirty="0">
                <a:hlinkClick r:id="rId3"/>
              </a:rPr>
              <a:t>https://scikit-learn.org/stable/modules/model_evaluation.html#label-ranking-average-precision</a:t>
            </a:r>
            <a:endParaRPr lang="ko-KR" altLang="en-US" sz="1200" dirty="0"/>
          </a:p>
        </p:txBody>
      </p:sp>
      <p:pic>
        <p:nvPicPr>
          <p:cNvPr id="9" name="그림 8">
            <a:extLst>
              <a:ext uri="{FF2B5EF4-FFF2-40B4-BE49-F238E27FC236}">
                <a16:creationId xmlns:a16="http://schemas.microsoft.com/office/drawing/2014/main" id="{B4E7AF64-A943-444E-84F8-40A061B5C1C7}"/>
              </a:ext>
            </a:extLst>
          </p:cNvPr>
          <p:cNvPicPr>
            <a:picLocks noChangeAspect="1"/>
          </p:cNvPicPr>
          <p:nvPr/>
        </p:nvPicPr>
        <p:blipFill>
          <a:blip r:embed="rId4"/>
          <a:stretch>
            <a:fillRect/>
          </a:stretch>
        </p:blipFill>
        <p:spPr>
          <a:xfrm>
            <a:off x="428294" y="1343245"/>
            <a:ext cx="8368232" cy="2205655"/>
          </a:xfrm>
          <a:prstGeom prst="rect">
            <a:avLst/>
          </a:prstGeom>
        </p:spPr>
      </p:pic>
      <p:pic>
        <p:nvPicPr>
          <p:cNvPr id="4" name="그림 3">
            <a:extLst>
              <a:ext uri="{FF2B5EF4-FFF2-40B4-BE49-F238E27FC236}">
                <a16:creationId xmlns:a16="http://schemas.microsoft.com/office/drawing/2014/main" id="{FDDB8ECF-EB50-9345-BA87-6ECE91B7AB61}"/>
              </a:ext>
            </a:extLst>
          </p:cNvPr>
          <p:cNvPicPr>
            <a:picLocks noChangeAspect="1"/>
          </p:cNvPicPr>
          <p:nvPr/>
        </p:nvPicPr>
        <p:blipFill>
          <a:blip r:embed="rId5"/>
          <a:stretch>
            <a:fillRect/>
          </a:stretch>
        </p:blipFill>
        <p:spPr>
          <a:xfrm>
            <a:off x="428294" y="3821278"/>
            <a:ext cx="8368232" cy="2210656"/>
          </a:xfrm>
          <a:prstGeom prst="rect">
            <a:avLst/>
          </a:prstGeom>
        </p:spPr>
      </p:pic>
    </p:spTree>
    <p:extLst>
      <p:ext uri="{BB962C8B-B14F-4D97-AF65-F5344CB8AC3E}">
        <p14:creationId xmlns:p14="http://schemas.microsoft.com/office/powerpoint/2010/main" val="265557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79623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Auto Tagging</a:t>
            </a:r>
          </a:p>
        </p:txBody>
      </p:sp>
      <p:pic>
        <p:nvPicPr>
          <p:cNvPr id="3" name="그림 2">
            <a:extLst>
              <a:ext uri="{FF2B5EF4-FFF2-40B4-BE49-F238E27FC236}">
                <a16:creationId xmlns:a16="http://schemas.microsoft.com/office/drawing/2014/main" id="{14C2CAF7-FFE3-C247-8C8C-B68ABB465E9D}"/>
              </a:ext>
            </a:extLst>
          </p:cNvPr>
          <p:cNvPicPr>
            <a:picLocks noChangeAspect="1"/>
          </p:cNvPicPr>
          <p:nvPr/>
        </p:nvPicPr>
        <p:blipFill>
          <a:blip r:embed="rId3"/>
          <a:stretch>
            <a:fillRect/>
          </a:stretch>
        </p:blipFill>
        <p:spPr>
          <a:xfrm>
            <a:off x="347474" y="1093862"/>
            <a:ext cx="2316430" cy="5764138"/>
          </a:xfrm>
          <a:prstGeom prst="rect">
            <a:avLst/>
          </a:prstGeom>
        </p:spPr>
      </p:pic>
      <p:pic>
        <p:nvPicPr>
          <p:cNvPr id="7" name="그림 6">
            <a:extLst>
              <a:ext uri="{FF2B5EF4-FFF2-40B4-BE49-F238E27FC236}">
                <a16:creationId xmlns:a16="http://schemas.microsoft.com/office/drawing/2014/main" id="{E4B900F3-8C28-134C-ADB4-B27B86BC7689}"/>
              </a:ext>
            </a:extLst>
          </p:cNvPr>
          <p:cNvPicPr>
            <a:picLocks noChangeAspect="1"/>
          </p:cNvPicPr>
          <p:nvPr/>
        </p:nvPicPr>
        <p:blipFill>
          <a:blip r:embed="rId4"/>
          <a:stretch>
            <a:fillRect/>
          </a:stretch>
        </p:blipFill>
        <p:spPr>
          <a:xfrm>
            <a:off x="2712118" y="1093860"/>
            <a:ext cx="5414612" cy="5764139"/>
          </a:xfrm>
          <a:prstGeom prst="rect">
            <a:avLst/>
          </a:prstGeom>
        </p:spPr>
      </p:pic>
    </p:spTree>
    <p:extLst>
      <p:ext uri="{BB962C8B-B14F-4D97-AF65-F5344CB8AC3E}">
        <p14:creationId xmlns:p14="http://schemas.microsoft.com/office/powerpoint/2010/main" val="84969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2356489" y="3105834"/>
            <a:ext cx="443102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Auto-Tagging!</a:t>
            </a:r>
            <a:endParaRPr kumimoji="1" lang="en-US" altLang="ko-KR" sz="3600" b="1" i="0" u="none" strike="noStrike" kern="1200" cap="none" spc="0" normalizeH="0" baseline="0" noProof="0" dirty="0">
              <a:ln>
                <a:noFill/>
              </a:ln>
              <a:solidFill>
                <a:srgbClr val="005A5F"/>
              </a:solidFill>
              <a:effectLst/>
              <a:uLnTx/>
              <a:uFillTx/>
              <a:latin typeface="Apple SD Gothic Neo" panose="02000300000000000000" pitchFamily="2" charset="-127"/>
              <a:ea typeface="Apple SD Gothic Neo" panose="02000300000000000000" pitchFamily="2" charset="-127"/>
              <a:cs typeface="Helvetica Neue" panose="02000503000000020004" pitchFamily="2" charset="0"/>
            </a:endParaRPr>
          </a:p>
        </p:txBody>
      </p:sp>
      <p:pic>
        <p:nvPicPr>
          <p:cNvPr id="2" name="그림 1">
            <a:extLst>
              <a:ext uri="{FF2B5EF4-FFF2-40B4-BE49-F238E27FC236}">
                <a16:creationId xmlns:a16="http://schemas.microsoft.com/office/drawing/2014/main" id="{83F3B50D-DBE4-B740-86EC-C11B4A50A003}"/>
              </a:ext>
            </a:extLst>
          </p:cNvPr>
          <p:cNvPicPr>
            <a:picLocks noChangeAspect="1"/>
          </p:cNvPicPr>
          <p:nvPr/>
        </p:nvPicPr>
        <p:blipFill>
          <a:blip r:embed="rId3"/>
          <a:stretch>
            <a:fillRect/>
          </a:stretch>
        </p:blipFill>
        <p:spPr>
          <a:xfrm>
            <a:off x="0" y="1305540"/>
            <a:ext cx="9144000" cy="5099680"/>
          </a:xfrm>
          <a:prstGeom prst="rect">
            <a:avLst/>
          </a:prstGeom>
        </p:spPr>
      </p:pic>
      <p:sp>
        <p:nvSpPr>
          <p:cNvPr id="4" name="직사각형 3">
            <a:extLst>
              <a:ext uri="{FF2B5EF4-FFF2-40B4-BE49-F238E27FC236}">
                <a16:creationId xmlns:a16="http://schemas.microsoft.com/office/drawing/2014/main" id="{D10E41C6-E44F-6B41-94C9-740D6F94C58E}"/>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5" name="TextBox 4">
            <a:extLst>
              <a:ext uri="{FF2B5EF4-FFF2-40B4-BE49-F238E27FC236}">
                <a16:creationId xmlns:a16="http://schemas.microsoft.com/office/drawing/2014/main" id="{D2094EFD-8510-1444-8A0C-4B05737CD76F}"/>
              </a:ext>
            </a:extLst>
          </p:cNvPr>
          <p:cNvSpPr txBox="1"/>
          <p:nvPr/>
        </p:nvSpPr>
        <p:spPr>
          <a:xfrm>
            <a:off x="347474" y="175229"/>
            <a:ext cx="379623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Audio Auto Tagging</a:t>
            </a:r>
          </a:p>
        </p:txBody>
      </p:sp>
    </p:spTree>
    <p:extLst>
      <p:ext uri="{BB962C8B-B14F-4D97-AF65-F5344CB8AC3E}">
        <p14:creationId xmlns:p14="http://schemas.microsoft.com/office/powerpoint/2010/main" val="12200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572304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Deep Learning Building Blocks</a:t>
            </a:r>
          </a:p>
        </p:txBody>
      </p:sp>
      <p:sp>
        <p:nvSpPr>
          <p:cNvPr id="5" name="직사각형 4">
            <a:extLst>
              <a:ext uri="{FF2B5EF4-FFF2-40B4-BE49-F238E27FC236}">
                <a16:creationId xmlns:a16="http://schemas.microsoft.com/office/drawing/2014/main" id="{0EC0E2B8-5108-BA47-9F29-030F54A84763}"/>
              </a:ext>
            </a:extLst>
          </p:cNvPr>
          <p:cNvSpPr/>
          <p:nvPr/>
        </p:nvSpPr>
        <p:spPr>
          <a:xfrm>
            <a:off x="5452155" y="6418103"/>
            <a:ext cx="3691844" cy="276999"/>
          </a:xfrm>
          <a:prstGeom prst="rect">
            <a:avLst/>
          </a:prstGeom>
        </p:spPr>
        <p:txBody>
          <a:bodyPr wrap="none">
            <a:spAutoFit/>
          </a:bodyPr>
          <a:lstStyle/>
          <a:p>
            <a:r>
              <a:rPr lang="en" altLang="ko-Kore-KR" sz="1200" dirty="0">
                <a:hlinkClick r:id="rId2"/>
              </a:rPr>
              <a:t>https://github.com/hindupuravinash/nips2017#tutorials</a:t>
            </a:r>
            <a:endParaRPr lang="ko-KR" altLang="en-US" sz="1200" dirty="0"/>
          </a:p>
        </p:txBody>
      </p:sp>
      <p:pic>
        <p:nvPicPr>
          <p:cNvPr id="3" name="그림 2">
            <a:extLst>
              <a:ext uri="{FF2B5EF4-FFF2-40B4-BE49-F238E27FC236}">
                <a16:creationId xmlns:a16="http://schemas.microsoft.com/office/drawing/2014/main" id="{980D6711-DACE-E345-A636-395EB96468FD}"/>
              </a:ext>
            </a:extLst>
          </p:cNvPr>
          <p:cNvPicPr>
            <a:picLocks noChangeAspect="1"/>
          </p:cNvPicPr>
          <p:nvPr/>
        </p:nvPicPr>
        <p:blipFill>
          <a:blip r:embed="rId3"/>
          <a:stretch>
            <a:fillRect/>
          </a:stretch>
        </p:blipFill>
        <p:spPr>
          <a:xfrm>
            <a:off x="384561" y="1889512"/>
            <a:ext cx="8374877" cy="3073394"/>
          </a:xfrm>
          <a:prstGeom prst="rect">
            <a:avLst/>
          </a:prstGeom>
        </p:spPr>
      </p:pic>
      <p:sp>
        <p:nvSpPr>
          <p:cNvPr id="4" name="직사각형 3">
            <a:extLst>
              <a:ext uri="{FF2B5EF4-FFF2-40B4-BE49-F238E27FC236}">
                <a16:creationId xmlns:a16="http://schemas.microsoft.com/office/drawing/2014/main" id="{52155160-4EB6-EE4D-90FC-E20E5292833E}"/>
              </a:ext>
            </a:extLst>
          </p:cNvPr>
          <p:cNvSpPr/>
          <p:nvPr/>
        </p:nvSpPr>
        <p:spPr>
          <a:xfrm>
            <a:off x="452361" y="4737490"/>
            <a:ext cx="2026517" cy="1200329"/>
          </a:xfrm>
          <a:prstGeom prst="rect">
            <a:avLst/>
          </a:prstGeom>
        </p:spPr>
        <p:txBody>
          <a:bodyPr wrap="none">
            <a:spAutoFit/>
          </a:bodyPr>
          <a:lstStyle/>
          <a:p>
            <a:pPr algn="ctr"/>
            <a:r>
              <a:rPr lang="en" altLang="ko-Kore-KR" dirty="0"/>
              <a:t>Audio Sample</a:t>
            </a:r>
          </a:p>
          <a:p>
            <a:pPr algn="ctr"/>
            <a:r>
              <a:rPr lang="en" altLang="ko-Kore-KR" dirty="0"/>
              <a:t>Power Spectrogram</a:t>
            </a:r>
          </a:p>
          <a:p>
            <a:pPr algn="ctr"/>
            <a:r>
              <a:rPr lang="en" altLang="ko-Kore-KR" dirty="0"/>
              <a:t>Log Spectrogram</a:t>
            </a:r>
          </a:p>
          <a:p>
            <a:pPr algn="ctr"/>
            <a:r>
              <a:rPr lang="en-US" altLang="ko-Kore-KR" dirty="0"/>
              <a:t>Mel Spectrogram</a:t>
            </a:r>
          </a:p>
        </p:txBody>
      </p:sp>
      <p:sp>
        <p:nvSpPr>
          <p:cNvPr id="8" name="직사각형 7">
            <a:extLst>
              <a:ext uri="{FF2B5EF4-FFF2-40B4-BE49-F238E27FC236}">
                <a16:creationId xmlns:a16="http://schemas.microsoft.com/office/drawing/2014/main" id="{94F44D8E-2E8C-264B-A23F-D9BFBEEB788B}"/>
              </a:ext>
            </a:extLst>
          </p:cNvPr>
          <p:cNvSpPr/>
          <p:nvPr/>
        </p:nvSpPr>
        <p:spPr>
          <a:xfrm>
            <a:off x="3629370" y="4737490"/>
            <a:ext cx="1885260" cy="1200329"/>
          </a:xfrm>
          <a:prstGeom prst="rect">
            <a:avLst/>
          </a:prstGeom>
        </p:spPr>
        <p:txBody>
          <a:bodyPr wrap="none">
            <a:spAutoFit/>
          </a:bodyPr>
          <a:lstStyle/>
          <a:p>
            <a:pPr algn="ctr"/>
            <a:r>
              <a:rPr lang="en-US" altLang="ko-Kore-KR" dirty="0"/>
              <a:t>Sample Level CNN</a:t>
            </a:r>
          </a:p>
          <a:p>
            <a:pPr algn="ctr"/>
            <a:r>
              <a:rPr lang="en-US" altLang="ko-Kore-KR" dirty="0"/>
              <a:t>1D CNN</a:t>
            </a:r>
          </a:p>
          <a:p>
            <a:pPr algn="ctr"/>
            <a:r>
              <a:rPr lang="en-US" altLang="ko-Kore-KR" dirty="0"/>
              <a:t>2D CNN</a:t>
            </a:r>
          </a:p>
          <a:p>
            <a:pPr algn="ctr"/>
            <a:r>
              <a:rPr lang="en-US" altLang="ko-Kore-KR" dirty="0"/>
              <a:t>CRNN</a:t>
            </a:r>
          </a:p>
        </p:txBody>
      </p:sp>
      <p:sp>
        <p:nvSpPr>
          <p:cNvPr id="9" name="직사각형 8">
            <a:extLst>
              <a:ext uri="{FF2B5EF4-FFF2-40B4-BE49-F238E27FC236}">
                <a16:creationId xmlns:a16="http://schemas.microsoft.com/office/drawing/2014/main" id="{2D1897DE-F8A4-D343-9553-0F32BE7653DF}"/>
              </a:ext>
            </a:extLst>
          </p:cNvPr>
          <p:cNvSpPr/>
          <p:nvPr/>
        </p:nvSpPr>
        <p:spPr>
          <a:xfrm>
            <a:off x="6665122" y="4737490"/>
            <a:ext cx="1949573" cy="369332"/>
          </a:xfrm>
          <a:prstGeom prst="rect">
            <a:avLst/>
          </a:prstGeom>
        </p:spPr>
        <p:txBody>
          <a:bodyPr wrap="none">
            <a:spAutoFit/>
          </a:bodyPr>
          <a:lstStyle/>
          <a:p>
            <a:pPr algn="ctr"/>
            <a:r>
              <a:rPr lang="en" altLang="ko-Kore-KR" dirty="0" err="1"/>
              <a:t>BCEWithLogitsLoss</a:t>
            </a:r>
            <a:endParaRPr lang="en-US" altLang="ko-Kore-KR" dirty="0"/>
          </a:p>
        </p:txBody>
      </p:sp>
    </p:spTree>
    <p:extLst>
      <p:ext uri="{BB962C8B-B14F-4D97-AF65-F5344CB8AC3E}">
        <p14:creationId xmlns:p14="http://schemas.microsoft.com/office/powerpoint/2010/main" val="305518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BFF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615628" y="2828835"/>
            <a:ext cx="7912744" cy="1200329"/>
          </a:xfrm>
          <a:prstGeom prst="rect">
            <a:avLst/>
          </a:prstGeom>
          <a:noFill/>
        </p:spPr>
        <p:txBody>
          <a:bodyPr wrap="none" rtlCol="0">
            <a:spAutoFit/>
          </a:bodyPr>
          <a:lstStyle/>
          <a:p>
            <a:pPr algn="ctr"/>
            <a:r>
              <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a:p>
            <a:pPr algn="ctr"/>
            <a:r>
              <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Connectionist Temporal Classification</a:t>
            </a:r>
            <a:endParaRPr kumimoji="1" lang="en-US" altLang="ko-KR" sz="3600" b="1" i="0" u="none" strike="noStrike" kern="1200" cap="none" spc="0" normalizeH="0" baseline="0" noProof="0" dirty="0">
              <a:ln>
                <a:noFill/>
              </a:ln>
              <a:solidFill>
                <a:srgbClr val="005A5F"/>
              </a:solidFill>
              <a:effectLst/>
              <a:uLnTx/>
              <a:uFillTx/>
              <a:latin typeface="Apple SD Gothic Neo" panose="02000300000000000000" pitchFamily="2" charset="-127"/>
              <a:ea typeface="Apple SD Gothic Neo" panose="02000300000000000000" pitchFamily="2" charset="-127"/>
              <a:cs typeface="Helvetica Neue" panose="02000503000000020004" pitchFamily="2" charset="0"/>
            </a:endParaRPr>
          </a:p>
        </p:txBody>
      </p:sp>
    </p:spTree>
    <p:extLst>
      <p:ext uri="{BB962C8B-B14F-4D97-AF65-F5344CB8AC3E}">
        <p14:creationId xmlns:p14="http://schemas.microsoft.com/office/powerpoint/2010/main" val="1846607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002F452-2924-884B-BED6-5E54EDC1F1D7}"/>
              </a:ext>
            </a:extLst>
          </p:cNvPr>
          <p:cNvPicPr>
            <a:picLocks noChangeAspect="1"/>
          </p:cNvPicPr>
          <p:nvPr/>
        </p:nvPicPr>
        <p:blipFill>
          <a:blip r:embed="rId2"/>
          <a:stretch>
            <a:fillRect/>
          </a:stretch>
        </p:blipFill>
        <p:spPr>
          <a:xfrm>
            <a:off x="558800" y="2646135"/>
            <a:ext cx="8026400" cy="4127500"/>
          </a:xfrm>
          <a:prstGeom prst="rect">
            <a:avLst/>
          </a:prstGeom>
        </p:spPr>
      </p:pic>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384260"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Why we use 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3"/>
              </a:rPr>
              <a:t>https://distill.pub/2017/ctc/</a:t>
            </a:r>
            <a:endParaRPr lang="ko-KR" altLang="en-US" sz="1200" dirty="0"/>
          </a:p>
        </p:txBody>
      </p:sp>
      <p:sp>
        <p:nvSpPr>
          <p:cNvPr id="3" name="직사각형 2">
            <a:extLst>
              <a:ext uri="{FF2B5EF4-FFF2-40B4-BE49-F238E27FC236}">
                <a16:creationId xmlns:a16="http://schemas.microsoft.com/office/drawing/2014/main" id="{8FC8DD3F-A39C-B34E-8EF0-ECB168248D08}"/>
              </a:ext>
            </a:extLst>
          </p:cNvPr>
          <p:cNvSpPr/>
          <p:nvPr/>
        </p:nvSpPr>
        <p:spPr>
          <a:xfrm>
            <a:off x="347474" y="1168807"/>
            <a:ext cx="8596746" cy="1477328"/>
          </a:xfrm>
          <a:prstGeom prst="rect">
            <a:avLst/>
          </a:prstGeom>
        </p:spPr>
        <p:txBody>
          <a:bodyPr wrap="square">
            <a:spAutoFit/>
          </a:bodyPr>
          <a:lstStyle/>
          <a:p>
            <a:r>
              <a:rPr lang="ko-KR" altLang="en-US" dirty="0"/>
              <a:t>일반적인 </a:t>
            </a:r>
            <a:r>
              <a:rPr lang="en" altLang="ko-Kore-KR" dirty="0"/>
              <a:t>Speech </a:t>
            </a:r>
            <a:r>
              <a:rPr lang="en" altLang="ko-Kore-KR" dirty="0" err="1"/>
              <a:t>Recongition</a:t>
            </a:r>
            <a:r>
              <a:rPr lang="ko-KR" altLang="en-US" dirty="0"/>
              <a:t>에서 우리는 데이터셋으로 오디오 클립과</a:t>
            </a:r>
            <a:r>
              <a:rPr lang="en-US" altLang="ko-KR" dirty="0"/>
              <a:t>, </a:t>
            </a:r>
            <a:r>
              <a:rPr lang="en" altLang="ko-Kore-KR" dirty="0"/>
              <a:t>Transcript</a:t>
            </a:r>
            <a:r>
              <a:rPr lang="ko-KR" altLang="en-US" dirty="0" err="1"/>
              <a:t>를</a:t>
            </a:r>
            <a:r>
              <a:rPr lang="ko-KR" altLang="en-US" dirty="0"/>
              <a:t> 받게 됩니다</a:t>
            </a:r>
            <a:r>
              <a:rPr lang="en-US" altLang="ko-KR" dirty="0"/>
              <a:t>. </a:t>
            </a:r>
            <a:r>
              <a:rPr lang="ko-KR" altLang="en-US" dirty="0"/>
              <a:t>하지만 우리는 어떤 단어의 </a:t>
            </a:r>
            <a:r>
              <a:rPr lang="en" altLang="ko-Kore-KR" dirty="0"/>
              <a:t>Character</a:t>
            </a:r>
            <a:r>
              <a:rPr lang="ko-KR" altLang="en-US" dirty="0"/>
              <a:t>가 </a:t>
            </a:r>
            <a:r>
              <a:rPr lang="en" altLang="ko-Kore-KR" dirty="0"/>
              <a:t>Audio</a:t>
            </a:r>
            <a:r>
              <a:rPr lang="ko-KR" altLang="en-US" dirty="0"/>
              <a:t>와 </a:t>
            </a:r>
            <a:r>
              <a:rPr lang="en" altLang="ko-Kore-KR" dirty="0"/>
              <a:t>Alignment</a:t>
            </a:r>
            <a:r>
              <a:rPr lang="ko-KR" altLang="en-US" dirty="0"/>
              <a:t>가 맞는지 </a:t>
            </a:r>
            <a:r>
              <a:rPr lang="ko-KR" altLang="en-US" dirty="0" err="1"/>
              <a:t>알수</a:t>
            </a:r>
            <a:r>
              <a:rPr lang="ko-KR" altLang="en-US" dirty="0"/>
              <a:t> 없죠</a:t>
            </a:r>
            <a:r>
              <a:rPr lang="en-US" altLang="ko-KR" dirty="0"/>
              <a:t>. </a:t>
            </a:r>
            <a:r>
              <a:rPr lang="ko-KR" altLang="en-US" dirty="0"/>
              <a:t>이러한 </a:t>
            </a:r>
            <a:r>
              <a:rPr lang="en" altLang="ko-Kore-KR" dirty="0"/>
              <a:t>Alignment </a:t>
            </a:r>
            <a:r>
              <a:rPr lang="ko-KR" altLang="en-US" dirty="0"/>
              <a:t>없이</a:t>
            </a:r>
            <a:r>
              <a:rPr lang="en-US" altLang="ko-KR" dirty="0"/>
              <a:t>, </a:t>
            </a:r>
            <a:r>
              <a:rPr lang="ko-KR" altLang="en-US" dirty="0"/>
              <a:t>어떤 </a:t>
            </a:r>
            <a:r>
              <a:rPr lang="en" altLang="ko-Kore-KR" dirty="0"/>
              <a:t>Audio</a:t>
            </a:r>
            <a:r>
              <a:rPr lang="ko-KR" altLang="en-US" dirty="0"/>
              <a:t>와 </a:t>
            </a:r>
            <a:r>
              <a:rPr lang="en" altLang="ko-Kore-KR" dirty="0"/>
              <a:t>Text </a:t>
            </a:r>
            <a:r>
              <a:rPr lang="ko-KR" altLang="en-US" dirty="0"/>
              <a:t>사이의 규칙을 정의하기 힘듭니다</a:t>
            </a:r>
            <a:r>
              <a:rPr lang="en-US" altLang="ko-KR" dirty="0"/>
              <a:t>. </a:t>
            </a:r>
            <a:r>
              <a:rPr lang="ko-KR" altLang="en-US" dirty="0"/>
              <a:t>또한 사람들의 언어사용을 </a:t>
            </a:r>
            <a:r>
              <a:rPr lang="ko-KR" altLang="en-US" dirty="0" err="1"/>
              <a:t>하는것은</a:t>
            </a:r>
            <a:r>
              <a:rPr lang="ko-KR" altLang="en-US" dirty="0"/>
              <a:t> 다양하기 </a:t>
            </a:r>
            <a:r>
              <a:rPr lang="ko-KR" altLang="en-US" dirty="0" err="1"/>
              <a:t>떄문에</a:t>
            </a:r>
            <a:r>
              <a:rPr lang="ko-KR" altLang="en-US" dirty="0"/>
              <a:t> 단일한 </a:t>
            </a:r>
            <a:r>
              <a:rPr lang="en" altLang="ko-Kore-KR" dirty="0"/>
              <a:t>Rule</a:t>
            </a:r>
            <a:r>
              <a:rPr lang="ko-KR" altLang="en-US" dirty="0"/>
              <a:t>로 그들을 정의하기는 쉽지 않습니다</a:t>
            </a:r>
            <a:r>
              <a:rPr lang="en-US" altLang="ko-KR" dirty="0"/>
              <a:t>. </a:t>
            </a:r>
            <a:endParaRPr lang="ko-Kore-KR" altLang="en-US" dirty="0"/>
          </a:p>
        </p:txBody>
      </p:sp>
    </p:spTree>
    <p:extLst>
      <p:ext uri="{BB962C8B-B14F-4D97-AF65-F5344CB8AC3E}">
        <p14:creationId xmlns:p14="http://schemas.microsoft.com/office/powerpoint/2010/main" val="2770379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sp>
        <p:nvSpPr>
          <p:cNvPr id="3" name="직사각형 2">
            <a:extLst>
              <a:ext uri="{FF2B5EF4-FFF2-40B4-BE49-F238E27FC236}">
                <a16:creationId xmlns:a16="http://schemas.microsoft.com/office/drawing/2014/main" id="{8FC8DD3F-A39C-B34E-8EF0-ECB168248D08}"/>
              </a:ext>
            </a:extLst>
          </p:cNvPr>
          <p:cNvSpPr/>
          <p:nvPr/>
        </p:nvSpPr>
        <p:spPr>
          <a:xfrm>
            <a:off x="347474" y="1168807"/>
            <a:ext cx="8596746" cy="1754326"/>
          </a:xfrm>
          <a:prstGeom prst="rect">
            <a:avLst/>
          </a:prstGeom>
        </p:spPr>
        <p:txBody>
          <a:bodyPr wrap="square">
            <a:spAutoFit/>
          </a:bodyPr>
          <a:lstStyle/>
          <a:p>
            <a:r>
              <a:rPr lang="ko-KR" altLang="en-US" dirty="0"/>
              <a:t>우리가 </a:t>
            </a:r>
            <a:r>
              <a:rPr lang="en" altLang="ko-Kore-KR" dirty="0"/>
              <a:t>input</a:t>
            </a:r>
            <a:r>
              <a:rPr lang="ko-KR" altLang="en-US" dirty="0"/>
              <a:t>과 </a:t>
            </a:r>
            <a:r>
              <a:rPr lang="en" altLang="ko-Kore-KR" dirty="0"/>
              <a:t>output</a:t>
            </a:r>
            <a:r>
              <a:rPr lang="ko-KR" altLang="en-US" dirty="0"/>
              <a:t>사이의 정확한 </a:t>
            </a:r>
            <a:r>
              <a:rPr lang="en" altLang="ko-Kore-KR" dirty="0"/>
              <a:t>Alignment</a:t>
            </a:r>
            <a:r>
              <a:rPr lang="ko-KR" altLang="en-US" dirty="0"/>
              <a:t>가 </a:t>
            </a:r>
            <a:r>
              <a:rPr lang="en" altLang="ko-Kore-KR" dirty="0"/>
              <a:t>labeling</a:t>
            </a:r>
            <a:r>
              <a:rPr lang="ko-KR" altLang="en-US" dirty="0"/>
              <a:t>되어있는 </a:t>
            </a:r>
            <a:r>
              <a:rPr lang="ko-KR" altLang="en-US" dirty="0" err="1"/>
              <a:t>데이터셋이</a:t>
            </a:r>
            <a:r>
              <a:rPr lang="ko-KR" altLang="en-US" dirty="0"/>
              <a:t> 필요하지는 않습니다</a:t>
            </a:r>
            <a:r>
              <a:rPr lang="en-US" altLang="ko-KR" dirty="0"/>
              <a:t>. </a:t>
            </a:r>
            <a:r>
              <a:rPr lang="ko-KR" altLang="en-US" dirty="0"/>
              <a:t>그러나 주어진 </a:t>
            </a:r>
            <a:r>
              <a:rPr lang="en" altLang="ko-Kore-KR" dirty="0"/>
              <a:t>input</a:t>
            </a:r>
            <a:r>
              <a:rPr lang="ko-KR" altLang="en-US" dirty="0"/>
              <a:t>에 대해서 </a:t>
            </a:r>
            <a:r>
              <a:rPr lang="en" altLang="ko-Kore-KR" dirty="0"/>
              <a:t>output</a:t>
            </a:r>
            <a:r>
              <a:rPr lang="ko-KR" altLang="en-US" dirty="0"/>
              <a:t>의 </a:t>
            </a:r>
            <a:r>
              <a:rPr lang="ko-KR" altLang="en-US" dirty="0" err="1"/>
              <a:t>확률값은</a:t>
            </a:r>
            <a:r>
              <a:rPr lang="ko-KR" altLang="en-US" dirty="0"/>
              <a:t> 필요하죠</a:t>
            </a:r>
            <a:r>
              <a:rPr lang="en-US" altLang="ko-KR" dirty="0"/>
              <a:t>. </a:t>
            </a:r>
            <a:r>
              <a:rPr lang="en" altLang="ko-Kore-KR" b="1" dirty="0"/>
              <a:t>CTC</a:t>
            </a:r>
            <a:r>
              <a:rPr lang="ko-KR" altLang="en-US" b="1" dirty="0"/>
              <a:t>는 둘 사이의 가능한 모든 </a:t>
            </a:r>
            <a:r>
              <a:rPr lang="en" altLang="ko-Kore-KR" b="1" dirty="0"/>
              <a:t>alignment</a:t>
            </a:r>
            <a:r>
              <a:rPr lang="ko-KR" altLang="en-US" b="1" dirty="0"/>
              <a:t>의 가능성을 합산하여 작용합니다</a:t>
            </a:r>
            <a:r>
              <a:rPr lang="en-US" altLang="ko-KR" b="1" dirty="0"/>
              <a:t>. </a:t>
            </a:r>
          </a:p>
          <a:p>
            <a:r>
              <a:rPr lang="en-US" altLang="ko-KR" b="1" dirty="0"/>
              <a:t>(</a:t>
            </a:r>
            <a:r>
              <a:rPr lang="en" altLang="ko-Kore-KR" dirty="0"/>
              <a:t>CTC works by summing over the probability of all possible alignments between the two</a:t>
            </a:r>
            <a:r>
              <a:rPr lang="en" altLang="ko-Kore-KR" b="1" dirty="0"/>
              <a:t>).</a:t>
            </a:r>
          </a:p>
          <a:p>
            <a:r>
              <a:rPr lang="ko-KR" altLang="en-US" dirty="0"/>
              <a:t>이 말은 즉</a:t>
            </a:r>
            <a:r>
              <a:rPr lang="en-US" altLang="ko-KR" dirty="0"/>
              <a:t>, </a:t>
            </a:r>
            <a:r>
              <a:rPr lang="en" altLang="ko-Kore-KR" dirty="0"/>
              <a:t>Input</a:t>
            </a:r>
            <a:r>
              <a:rPr lang="ko-KR" altLang="en-US" dirty="0"/>
              <a:t>도 </a:t>
            </a:r>
            <a:r>
              <a:rPr lang="en" altLang="ko-Kore-KR" dirty="0"/>
              <a:t>output</a:t>
            </a:r>
            <a:r>
              <a:rPr lang="ko-KR" altLang="en-US" dirty="0"/>
              <a:t>의 가능한 </a:t>
            </a:r>
            <a:r>
              <a:rPr lang="en" altLang="ko-Kore-KR" dirty="0"/>
              <a:t>Align</a:t>
            </a:r>
            <a:r>
              <a:rPr lang="ko-KR" altLang="en-US" dirty="0"/>
              <a:t>을 모두 뽑아서 </a:t>
            </a:r>
            <a:r>
              <a:rPr lang="en" altLang="ko-Kore-KR" dirty="0"/>
              <a:t>Marginalize</a:t>
            </a:r>
            <a:r>
              <a:rPr lang="ko-KR" altLang="en-US" dirty="0"/>
              <a:t>하자</a:t>
            </a:r>
            <a:r>
              <a:rPr lang="en-US" altLang="ko-KR" dirty="0"/>
              <a:t>! </a:t>
            </a:r>
            <a:r>
              <a:rPr lang="ko-KR" altLang="en-US" dirty="0"/>
              <a:t>라는 뜻입니다</a:t>
            </a:r>
            <a:endParaRPr lang="ko-Kore-KR" altLang="en-US" dirty="0"/>
          </a:p>
        </p:txBody>
      </p:sp>
      <p:pic>
        <p:nvPicPr>
          <p:cNvPr id="6" name="그림 5">
            <a:extLst>
              <a:ext uri="{FF2B5EF4-FFF2-40B4-BE49-F238E27FC236}">
                <a16:creationId xmlns:a16="http://schemas.microsoft.com/office/drawing/2014/main" id="{E1450CA7-C013-4941-8DC5-EA5D2DDCA17D}"/>
              </a:ext>
            </a:extLst>
          </p:cNvPr>
          <p:cNvPicPr>
            <a:picLocks noChangeAspect="1"/>
          </p:cNvPicPr>
          <p:nvPr/>
        </p:nvPicPr>
        <p:blipFill rotWithShape="1">
          <a:blip r:embed="rId3"/>
          <a:srcRect l="20393" r="22286"/>
          <a:stretch/>
        </p:blipFill>
        <p:spPr>
          <a:xfrm>
            <a:off x="4913835" y="3354705"/>
            <a:ext cx="3811424" cy="2098216"/>
          </a:xfrm>
          <a:prstGeom prst="rect">
            <a:avLst/>
          </a:prstGeom>
        </p:spPr>
      </p:pic>
      <p:pic>
        <p:nvPicPr>
          <p:cNvPr id="4" name="그림 3">
            <a:extLst>
              <a:ext uri="{FF2B5EF4-FFF2-40B4-BE49-F238E27FC236}">
                <a16:creationId xmlns:a16="http://schemas.microsoft.com/office/drawing/2014/main" id="{B9531118-9B6D-5F40-9AF7-407C2A8D4F52}"/>
              </a:ext>
            </a:extLst>
          </p:cNvPr>
          <p:cNvPicPr>
            <a:picLocks noChangeAspect="1"/>
          </p:cNvPicPr>
          <p:nvPr/>
        </p:nvPicPr>
        <p:blipFill>
          <a:blip r:embed="rId4"/>
          <a:stretch>
            <a:fillRect/>
          </a:stretch>
        </p:blipFill>
        <p:spPr>
          <a:xfrm>
            <a:off x="418741" y="3140868"/>
            <a:ext cx="4165449" cy="2830142"/>
          </a:xfrm>
          <a:prstGeom prst="rect">
            <a:avLst/>
          </a:prstGeom>
        </p:spPr>
      </p:pic>
    </p:spTree>
    <p:extLst>
      <p:ext uri="{BB962C8B-B14F-4D97-AF65-F5344CB8AC3E}">
        <p14:creationId xmlns:p14="http://schemas.microsoft.com/office/powerpoint/2010/main" val="37359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sp>
        <p:nvSpPr>
          <p:cNvPr id="3" name="직사각형 2">
            <a:extLst>
              <a:ext uri="{FF2B5EF4-FFF2-40B4-BE49-F238E27FC236}">
                <a16:creationId xmlns:a16="http://schemas.microsoft.com/office/drawing/2014/main" id="{8FC8DD3F-A39C-B34E-8EF0-ECB168248D08}"/>
              </a:ext>
            </a:extLst>
          </p:cNvPr>
          <p:cNvSpPr/>
          <p:nvPr/>
        </p:nvSpPr>
        <p:spPr>
          <a:xfrm>
            <a:off x="347474" y="1168807"/>
            <a:ext cx="8596746" cy="2308324"/>
          </a:xfrm>
          <a:prstGeom prst="rect">
            <a:avLst/>
          </a:prstGeom>
        </p:spPr>
        <p:txBody>
          <a:bodyPr wrap="square">
            <a:spAutoFit/>
          </a:bodyPr>
          <a:lstStyle/>
          <a:p>
            <a:r>
              <a:rPr lang="ko-KR" altLang="en-US" dirty="0"/>
              <a:t>이러한 접근법은 </a:t>
            </a:r>
            <a:r>
              <a:rPr lang="en-US" altLang="ko-KR" dirty="0"/>
              <a:t>2</a:t>
            </a:r>
            <a:r>
              <a:rPr lang="ko-KR" altLang="en-US" dirty="0"/>
              <a:t>가지 문제가 있습니다</a:t>
            </a:r>
            <a:r>
              <a:rPr lang="en-US" altLang="ko-KR" dirty="0"/>
              <a:t>. </a:t>
            </a:r>
            <a:r>
              <a:rPr lang="ko-KR" altLang="en-US" dirty="0"/>
              <a:t>모든 </a:t>
            </a:r>
            <a:r>
              <a:rPr lang="en" altLang="ko-Kore-KR" dirty="0"/>
              <a:t>X</a:t>
            </a:r>
            <a:r>
              <a:rPr lang="ko-KR" altLang="en-US" dirty="0"/>
              <a:t>에 </a:t>
            </a:r>
            <a:r>
              <a:rPr lang="en" altLang="ko-Kore-KR" dirty="0"/>
              <a:t>Y</a:t>
            </a:r>
            <a:r>
              <a:rPr lang="ko-KR" altLang="en-US" dirty="0"/>
              <a:t>가 </a:t>
            </a:r>
            <a:r>
              <a:rPr lang="ko-KR" altLang="en-US" dirty="0" err="1"/>
              <a:t>할당되는것은</a:t>
            </a:r>
            <a:r>
              <a:rPr lang="ko-KR" altLang="en-US" dirty="0"/>
              <a:t> 옳지 않습니다</a:t>
            </a:r>
            <a:r>
              <a:rPr lang="en-US" altLang="ko-KR" dirty="0"/>
              <a:t>. </a:t>
            </a:r>
            <a:r>
              <a:rPr lang="ko-KR" altLang="en-US" dirty="0"/>
              <a:t>예를 들어 </a:t>
            </a:r>
            <a:r>
              <a:rPr lang="en" altLang="ko-Kore-KR" dirty="0"/>
              <a:t>Silence</a:t>
            </a:r>
            <a:r>
              <a:rPr lang="ko-KR" altLang="en-US" dirty="0"/>
              <a:t>가 존재하는 부분 또한 글자가 할당되는 문제가 발생할 수 있습니다</a:t>
            </a:r>
            <a:r>
              <a:rPr lang="en-US" altLang="ko-KR" dirty="0"/>
              <a:t>.</a:t>
            </a:r>
          </a:p>
          <a:p>
            <a:endParaRPr lang="en-US" altLang="ko-KR" dirty="0"/>
          </a:p>
          <a:p>
            <a:r>
              <a:rPr lang="ko-KR" altLang="en-US" dirty="0"/>
              <a:t>이러한 문제를 해결하기 위해서 </a:t>
            </a:r>
            <a:r>
              <a:rPr lang="en" altLang="ko-Kore-KR" dirty="0"/>
              <a:t>CTC</a:t>
            </a:r>
            <a:r>
              <a:rPr lang="ko-KR" altLang="en-US" dirty="0"/>
              <a:t>는 허용된 </a:t>
            </a:r>
            <a:r>
              <a:rPr lang="en" altLang="ko-Kore-KR" dirty="0"/>
              <a:t>output</a:t>
            </a:r>
            <a:r>
              <a:rPr lang="ko-KR" altLang="en-US" dirty="0"/>
              <a:t>에 새로운 토큰을 도입합니다</a:t>
            </a:r>
            <a:r>
              <a:rPr lang="en-US" altLang="ko-KR" dirty="0"/>
              <a:t>. </a:t>
            </a:r>
            <a:r>
              <a:rPr lang="ko-KR" altLang="en-US" dirty="0"/>
              <a:t>이 토큰을 우리가 </a:t>
            </a:r>
            <a:r>
              <a:rPr lang="en-US" altLang="ko-KR" dirty="0"/>
              <a:t>\</a:t>
            </a:r>
            <a:r>
              <a:rPr lang="en" altLang="ko-Kore-KR" dirty="0"/>
              <a:t>epsilon</a:t>
            </a:r>
            <a:r>
              <a:rPr lang="ko-KR" altLang="en-US" dirty="0"/>
              <a:t>이라고 합시다</a:t>
            </a:r>
            <a:r>
              <a:rPr lang="en-US" altLang="ko-KR" dirty="0"/>
              <a:t>. </a:t>
            </a:r>
          </a:p>
          <a:p>
            <a:endParaRPr lang="en-US" altLang="ko-KR" dirty="0"/>
          </a:p>
          <a:p>
            <a:r>
              <a:rPr lang="en" altLang="ko-Kore-KR" dirty="0"/>
              <a:t>CTC</a:t>
            </a:r>
            <a:r>
              <a:rPr lang="ko-KR" altLang="en-US" dirty="0"/>
              <a:t>의 경우에는 </a:t>
            </a:r>
            <a:r>
              <a:rPr lang="en" altLang="ko-Kore-KR" dirty="0"/>
              <a:t>input</a:t>
            </a:r>
            <a:r>
              <a:rPr lang="ko-KR" altLang="en-US" dirty="0"/>
              <a:t>과 같은 길이로 </a:t>
            </a:r>
            <a:r>
              <a:rPr lang="en" altLang="ko-Kore-KR" dirty="0"/>
              <a:t>Alignment</a:t>
            </a:r>
            <a:r>
              <a:rPr lang="ko-KR" altLang="en-US" dirty="0" err="1"/>
              <a:t>를</a:t>
            </a:r>
            <a:r>
              <a:rPr lang="ko-KR" altLang="en-US" dirty="0"/>
              <a:t> 진행합니다</a:t>
            </a:r>
            <a:r>
              <a:rPr lang="en-US" altLang="ko-KR" dirty="0"/>
              <a:t>. </a:t>
            </a:r>
            <a:r>
              <a:rPr lang="ko-KR" altLang="en-US" dirty="0"/>
              <a:t>그 다음에 </a:t>
            </a:r>
            <a:r>
              <a:rPr lang="en" altLang="ko-Kore-KR" dirty="0"/>
              <a:t>Y</a:t>
            </a:r>
            <a:r>
              <a:rPr lang="ko-KR" altLang="en-US" dirty="0"/>
              <a:t>로 </a:t>
            </a:r>
            <a:r>
              <a:rPr lang="en" altLang="ko-Kore-KR" dirty="0"/>
              <a:t>Mapping</a:t>
            </a:r>
            <a:r>
              <a:rPr lang="ko-KR" altLang="en-US" dirty="0"/>
              <a:t>하는 단계에서 </a:t>
            </a:r>
            <a:r>
              <a:rPr lang="en-US" altLang="ko-KR" dirty="0"/>
              <a:t>\</a:t>
            </a:r>
            <a:r>
              <a:rPr lang="en" altLang="ko-Kore-KR" dirty="0" err="1"/>
              <a:t>epslion</a:t>
            </a:r>
            <a:r>
              <a:rPr lang="ko-KR" altLang="en-US" dirty="0"/>
              <a:t>을 제거 하게 됩니다</a:t>
            </a:r>
            <a:r>
              <a:rPr lang="en-US" altLang="ko-KR" dirty="0"/>
              <a:t>.</a:t>
            </a:r>
          </a:p>
        </p:txBody>
      </p:sp>
      <p:pic>
        <p:nvPicPr>
          <p:cNvPr id="4" name="그림 3">
            <a:extLst>
              <a:ext uri="{FF2B5EF4-FFF2-40B4-BE49-F238E27FC236}">
                <a16:creationId xmlns:a16="http://schemas.microsoft.com/office/drawing/2014/main" id="{896620A7-0E96-E34A-BF55-20F96795EC3D}"/>
              </a:ext>
            </a:extLst>
          </p:cNvPr>
          <p:cNvPicPr>
            <a:picLocks noChangeAspect="1"/>
          </p:cNvPicPr>
          <p:nvPr/>
        </p:nvPicPr>
        <p:blipFill rotWithShape="1">
          <a:blip r:embed="rId3"/>
          <a:srcRect l="5894" r="23569"/>
          <a:stretch/>
        </p:blipFill>
        <p:spPr>
          <a:xfrm>
            <a:off x="479188" y="3666787"/>
            <a:ext cx="8185623" cy="2751316"/>
          </a:xfrm>
          <a:prstGeom prst="rect">
            <a:avLst/>
          </a:prstGeom>
        </p:spPr>
      </p:pic>
    </p:spTree>
    <p:extLst>
      <p:ext uri="{BB962C8B-B14F-4D97-AF65-F5344CB8AC3E}">
        <p14:creationId xmlns:p14="http://schemas.microsoft.com/office/powerpoint/2010/main" val="428092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sp>
        <p:nvSpPr>
          <p:cNvPr id="3" name="직사각형 2">
            <a:extLst>
              <a:ext uri="{FF2B5EF4-FFF2-40B4-BE49-F238E27FC236}">
                <a16:creationId xmlns:a16="http://schemas.microsoft.com/office/drawing/2014/main" id="{8FC8DD3F-A39C-B34E-8EF0-ECB168248D08}"/>
              </a:ext>
            </a:extLst>
          </p:cNvPr>
          <p:cNvSpPr/>
          <p:nvPr/>
        </p:nvSpPr>
        <p:spPr>
          <a:xfrm>
            <a:off x="347474" y="1168807"/>
            <a:ext cx="8596746" cy="2031325"/>
          </a:xfrm>
          <a:prstGeom prst="rect">
            <a:avLst/>
          </a:prstGeom>
        </p:spPr>
        <p:txBody>
          <a:bodyPr wrap="square">
            <a:spAutoFit/>
          </a:bodyPr>
          <a:lstStyle/>
          <a:p>
            <a:r>
              <a:rPr lang="en" altLang="ko-Kore-KR" dirty="0"/>
              <a:t>CTC </a:t>
            </a:r>
            <a:r>
              <a:rPr lang="en" altLang="ko-Kore-KR" dirty="0" err="1"/>
              <a:t>Alignmnet</a:t>
            </a:r>
            <a:r>
              <a:rPr lang="ko-KR" altLang="en-US" dirty="0"/>
              <a:t>에는 </a:t>
            </a:r>
            <a:r>
              <a:rPr lang="ko-KR" altLang="en-US" dirty="0" err="1"/>
              <a:t>재밌는</a:t>
            </a:r>
            <a:r>
              <a:rPr lang="ko-KR" altLang="en-US" dirty="0"/>
              <a:t> 속성이 있습니다</a:t>
            </a:r>
            <a:r>
              <a:rPr lang="en-US" altLang="ko-KR" dirty="0"/>
              <a:t>. </a:t>
            </a:r>
          </a:p>
          <a:p>
            <a:r>
              <a:rPr lang="ko-KR" altLang="en-US" dirty="0"/>
              <a:t>하나의 </a:t>
            </a:r>
            <a:r>
              <a:rPr lang="en" altLang="ko-Kore-KR" dirty="0"/>
              <a:t>Input</a:t>
            </a:r>
            <a:r>
              <a:rPr lang="ko-KR" altLang="en-US" dirty="0"/>
              <a:t>에서 </a:t>
            </a:r>
            <a:r>
              <a:rPr lang="en" altLang="ko-Kore-KR" dirty="0"/>
              <a:t>next input</a:t>
            </a:r>
            <a:r>
              <a:rPr lang="ko-KR" altLang="en-US" dirty="0" err="1"/>
              <a:t>으로</a:t>
            </a:r>
            <a:r>
              <a:rPr lang="ko-KR" altLang="en-US" dirty="0"/>
              <a:t> 진행하면서 </a:t>
            </a:r>
            <a:r>
              <a:rPr lang="en" altLang="ko-Kore-KR" dirty="0"/>
              <a:t>output</a:t>
            </a:r>
            <a:r>
              <a:rPr lang="ko-KR" altLang="en-US" dirty="0"/>
              <a:t>을 동일하게 유지하거나 </a:t>
            </a:r>
            <a:endParaRPr lang="en-US" altLang="ko-KR" dirty="0"/>
          </a:p>
          <a:p>
            <a:r>
              <a:rPr lang="en" altLang="ko-Kore-KR" dirty="0"/>
              <a:t>next output</a:t>
            </a:r>
            <a:r>
              <a:rPr lang="ko-KR" altLang="en-US" dirty="0" err="1"/>
              <a:t>으로</a:t>
            </a:r>
            <a:r>
              <a:rPr lang="ko-KR" altLang="en-US" dirty="0"/>
              <a:t> </a:t>
            </a:r>
            <a:r>
              <a:rPr lang="en" altLang="ko-Kore-KR" dirty="0"/>
              <a:t>assign</a:t>
            </a:r>
            <a:r>
              <a:rPr lang="ko-KR" altLang="en-US" dirty="0"/>
              <a:t>합니다</a:t>
            </a:r>
            <a:r>
              <a:rPr lang="en-US" altLang="ko-KR" dirty="0"/>
              <a:t>. </a:t>
            </a:r>
          </a:p>
          <a:p>
            <a:endParaRPr lang="en-US" altLang="ko-KR" dirty="0"/>
          </a:p>
          <a:p>
            <a:r>
              <a:rPr lang="ko-KR" altLang="en-US" dirty="0"/>
              <a:t>순서가 중요하다는 소리가 됩니다</a:t>
            </a:r>
            <a:r>
              <a:rPr lang="en-US" altLang="ko-KR" dirty="0"/>
              <a:t>. </a:t>
            </a:r>
            <a:r>
              <a:rPr lang="ko-KR" altLang="en-US" dirty="0"/>
              <a:t>두번째 요소는</a:t>
            </a:r>
            <a:r>
              <a:rPr lang="en-US" altLang="ko-KR" dirty="0"/>
              <a:t>, </a:t>
            </a:r>
            <a:r>
              <a:rPr lang="en" altLang="ko-Kore-KR" dirty="0"/>
              <a:t>X</a:t>
            </a:r>
            <a:r>
              <a:rPr lang="ko-KR" altLang="en-US" dirty="0"/>
              <a:t>와 </a:t>
            </a:r>
            <a:r>
              <a:rPr lang="en" altLang="ko-Kore-KR" dirty="0"/>
              <a:t>Y</a:t>
            </a:r>
            <a:r>
              <a:rPr lang="ko-KR" altLang="en-US" dirty="0"/>
              <a:t>의 정렬이 </a:t>
            </a:r>
            <a:r>
              <a:rPr lang="en" altLang="ko-Kore-KR" dirty="0"/>
              <a:t>many-to-one </a:t>
            </a:r>
            <a:r>
              <a:rPr lang="ko-KR" altLang="en-US" dirty="0"/>
              <a:t>함수라는 것입니다</a:t>
            </a:r>
            <a:r>
              <a:rPr lang="en-US" altLang="ko-KR" dirty="0"/>
              <a:t>. </a:t>
            </a:r>
            <a:r>
              <a:rPr lang="ko-KR" altLang="en-US" dirty="0"/>
              <a:t>하나 이상의 </a:t>
            </a:r>
            <a:r>
              <a:rPr lang="en" altLang="ko-Kore-KR" dirty="0"/>
              <a:t>input</a:t>
            </a:r>
            <a:r>
              <a:rPr lang="ko-KR" altLang="en-US" dirty="0"/>
              <a:t>이 </a:t>
            </a:r>
            <a:r>
              <a:rPr lang="en" altLang="ko-Kore-KR" dirty="0"/>
              <a:t>output</a:t>
            </a:r>
            <a:r>
              <a:rPr lang="ko-KR" altLang="en-US" dirty="0"/>
              <a:t>에 </a:t>
            </a:r>
            <a:r>
              <a:rPr lang="ko-KR" altLang="en-US" dirty="0" err="1"/>
              <a:t>들어갈수</a:t>
            </a:r>
            <a:r>
              <a:rPr lang="ko-KR" altLang="en-US" dirty="0"/>
              <a:t> 있습니다</a:t>
            </a:r>
            <a:r>
              <a:rPr lang="en-US" altLang="ko-KR" dirty="0"/>
              <a:t>. </a:t>
            </a:r>
            <a:r>
              <a:rPr lang="ko-KR" altLang="en-US" dirty="0"/>
              <a:t>하지만 반대는 성립하지 않습니다</a:t>
            </a:r>
            <a:r>
              <a:rPr lang="en-US" altLang="ko-KR" dirty="0"/>
              <a:t>.</a:t>
            </a:r>
          </a:p>
        </p:txBody>
      </p:sp>
      <p:pic>
        <p:nvPicPr>
          <p:cNvPr id="6" name="그림 5">
            <a:extLst>
              <a:ext uri="{FF2B5EF4-FFF2-40B4-BE49-F238E27FC236}">
                <a16:creationId xmlns:a16="http://schemas.microsoft.com/office/drawing/2014/main" id="{394B4B60-A0D9-9D47-907F-5C44F67F786C}"/>
              </a:ext>
            </a:extLst>
          </p:cNvPr>
          <p:cNvPicPr>
            <a:picLocks noChangeAspect="1"/>
          </p:cNvPicPr>
          <p:nvPr/>
        </p:nvPicPr>
        <p:blipFill rotWithShape="1">
          <a:blip r:embed="rId3"/>
          <a:srcRect r="28379"/>
          <a:stretch/>
        </p:blipFill>
        <p:spPr>
          <a:xfrm>
            <a:off x="0" y="3304980"/>
            <a:ext cx="8427376" cy="2958550"/>
          </a:xfrm>
          <a:prstGeom prst="rect">
            <a:avLst/>
          </a:prstGeom>
        </p:spPr>
      </p:pic>
    </p:spTree>
    <p:extLst>
      <p:ext uri="{BB962C8B-B14F-4D97-AF65-F5344CB8AC3E}">
        <p14:creationId xmlns:p14="http://schemas.microsoft.com/office/powerpoint/2010/main" val="171773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4049507"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오늘 발표에 중점인 부분</a:t>
            </a:r>
            <a:endPar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p:txBody>
      </p:sp>
      <p:sp>
        <p:nvSpPr>
          <p:cNvPr id="3" name="TextBox 2">
            <a:extLst>
              <a:ext uri="{FF2B5EF4-FFF2-40B4-BE49-F238E27FC236}">
                <a16:creationId xmlns:a16="http://schemas.microsoft.com/office/drawing/2014/main" id="{046E77B3-BA3F-EC41-9984-3CBC2AE26C58}"/>
              </a:ext>
            </a:extLst>
          </p:cNvPr>
          <p:cNvSpPr txBox="1"/>
          <p:nvPr/>
        </p:nvSpPr>
        <p:spPr>
          <a:xfrm>
            <a:off x="588376" y="2205318"/>
            <a:ext cx="7310014" cy="3046988"/>
          </a:xfrm>
          <a:prstGeom prst="rect">
            <a:avLst/>
          </a:prstGeom>
          <a:noFill/>
        </p:spPr>
        <p:txBody>
          <a:bodyPr wrap="none" rtlCol="0">
            <a:spAutoFit/>
          </a:bodyPr>
          <a:lstStyle/>
          <a:p>
            <a:pPr marL="285750" indent="-285750">
              <a:buFont typeface="Arial" panose="020B0604020202020204" pitchFamily="34" charset="0"/>
              <a:buChar char="•"/>
            </a:pPr>
            <a:r>
              <a:rPr kumimoji="1" lang="ko-KR" altLang="en-US" sz="2400" dirty="0" err="1">
                <a:latin typeface="Apple SD Gothic Neo" panose="02000300000000000000" pitchFamily="2" charset="-127"/>
                <a:ea typeface="Apple SD Gothic Neo" panose="02000300000000000000" pitchFamily="2" charset="-127"/>
              </a:rPr>
              <a:t>튜토리얼</a:t>
            </a:r>
            <a:r>
              <a:rPr kumimoji="1" lang="ko-KR" altLang="en-US" sz="2400" dirty="0">
                <a:latin typeface="Apple SD Gothic Neo" panose="02000300000000000000" pitchFamily="2" charset="-127"/>
                <a:ea typeface="Apple SD Gothic Neo" panose="02000300000000000000" pitchFamily="2" charset="-127"/>
              </a:rPr>
              <a:t> 답게 실습을 하자</a:t>
            </a:r>
            <a:r>
              <a:rPr kumimoji="1" lang="en-US" altLang="ko-KR" sz="2400" dirty="0">
                <a:latin typeface="Apple SD Gothic Neo" panose="02000300000000000000" pitchFamily="2" charset="-127"/>
                <a:ea typeface="Apple SD Gothic Neo" panose="02000300000000000000" pitchFamily="2" charset="-127"/>
              </a:rPr>
              <a:t>!</a:t>
            </a:r>
            <a:br>
              <a:rPr kumimoji="1" lang="en-US" altLang="ko-KR" sz="2400" dirty="0">
                <a:latin typeface="Apple SD Gothic Neo" panose="02000300000000000000" pitchFamily="2" charset="-127"/>
                <a:ea typeface="Apple SD Gothic Neo" panose="02000300000000000000" pitchFamily="2" charset="-127"/>
              </a:rPr>
            </a:br>
            <a:endParaRPr kumimoji="1" lang="en-US" altLang="ko-KR" sz="2400"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r>
              <a:rPr kumimoji="1" lang="en-US" altLang="ko-KR" sz="2400" dirty="0">
                <a:latin typeface="Apple SD Gothic Neo" panose="02000300000000000000" pitchFamily="2" charset="-127"/>
                <a:ea typeface="Apple SD Gothic Neo" panose="02000300000000000000" pitchFamily="2" charset="-127"/>
              </a:rPr>
              <a:t>Import </a:t>
            </a:r>
            <a:r>
              <a:rPr kumimoji="1" lang="ko-KR" altLang="en-US" sz="2400" dirty="0">
                <a:latin typeface="Apple SD Gothic Neo" panose="02000300000000000000" pitchFamily="2" charset="-127"/>
                <a:ea typeface="Apple SD Gothic Neo" panose="02000300000000000000" pitchFamily="2" charset="-127"/>
              </a:rPr>
              <a:t>해서 한 줄이면 되는 코드를 실제로 타이핑해본다</a:t>
            </a:r>
            <a:r>
              <a:rPr kumimoji="1" lang="en-US" altLang="ko-KR" sz="2400" dirty="0">
                <a:latin typeface="Apple SD Gothic Neo" panose="02000300000000000000" pitchFamily="2" charset="-127"/>
                <a:ea typeface="Apple SD Gothic Neo" panose="02000300000000000000" pitchFamily="2" charset="-127"/>
              </a:rPr>
              <a:t>!</a:t>
            </a:r>
          </a:p>
          <a:p>
            <a:pPr marL="285750" indent="-285750">
              <a:buFont typeface="Arial" panose="020B0604020202020204" pitchFamily="34" charset="0"/>
              <a:buChar char="•"/>
            </a:pPr>
            <a:endParaRPr kumimoji="1" lang="en-US" altLang="ko-KR" sz="2400"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r>
              <a:rPr kumimoji="1" lang="ko-KR" altLang="en-US" sz="2400" dirty="0">
                <a:latin typeface="Apple SD Gothic Neo" panose="02000300000000000000" pitchFamily="2" charset="-127"/>
                <a:ea typeface="Apple SD Gothic Neo" panose="02000300000000000000" pitchFamily="2" charset="-127"/>
              </a:rPr>
              <a:t>논문을 꼼꼼하게 읽어본다</a:t>
            </a:r>
            <a:r>
              <a:rPr kumimoji="1" lang="en-US" altLang="ko-KR" sz="2400" dirty="0">
                <a:latin typeface="Apple SD Gothic Neo" panose="02000300000000000000" pitchFamily="2" charset="-127"/>
                <a:ea typeface="Apple SD Gothic Neo" panose="02000300000000000000" pitchFamily="2" charset="-127"/>
              </a:rPr>
              <a:t>!</a:t>
            </a:r>
          </a:p>
          <a:p>
            <a:pPr marL="285750" indent="-285750">
              <a:buFont typeface="Arial" panose="020B0604020202020204" pitchFamily="34" charset="0"/>
              <a:buChar char="•"/>
            </a:pPr>
            <a:endParaRPr kumimoji="1" lang="en-US" altLang="ko-KR" sz="2400"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endParaRPr kumimoji="1" lang="en-US" altLang="ko-KR" sz="2400" dirty="0">
              <a:latin typeface="Apple SD Gothic Neo" panose="02000300000000000000" pitchFamily="2" charset="-127"/>
              <a:ea typeface="Apple SD Gothic Neo" panose="02000300000000000000" pitchFamily="2" charset="-127"/>
            </a:endParaRPr>
          </a:p>
          <a:p>
            <a:pPr marL="285750" indent="-285750">
              <a:buFont typeface="Arial" panose="020B0604020202020204" pitchFamily="34" charset="0"/>
              <a:buChar char="•"/>
            </a:pPr>
            <a:endParaRPr kumimoji="1" lang="ko-KR" altLang="en-US" sz="2400" dirty="0">
              <a:latin typeface="Apple SD Gothic Neo" panose="02000300000000000000" pitchFamily="2" charset="-127"/>
              <a:ea typeface="Apple SD Gothic Neo" panose="02000300000000000000" pitchFamily="2" charset="-127"/>
            </a:endParaRPr>
          </a:p>
        </p:txBody>
      </p:sp>
    </p:spTree>
    <p:extLst>
      <p:ext uri="{BB962C8B-B14F-4D97-AF65-F5344CB8AC3E}">
        <p14:creationId xmlns:p14="http://schemas.microsoft.com/office/powerpoint/2010/main" val="511491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pic>
        <p:nvPicPr>
          <p:cNvPr id="4" name="그림 3">
            <a:extLst>
              <a:ext uri="{FF2B5EF4-FFF2-40B4-BE49-F238E27FC236}">
                <a16:creationId xmlns:a16="http://schemas.microsoft.com/office/drawing/2014/main" id="{118D89AB-CC57-1E42-A7F7-3DD290FC02B2}"/>
              </a:ext>
            </a:extLst>
          </p:cNvPr>
          <p:cNvPicPr>
            <a:picLocks noChangeAspect="1"/>
          </p:cNvPicPr>
          <p:nvPr/>
        </p:nvPicPr>
        <p:blipFill>
          <a:blip r:embed="rId3"/>
          <a:stretch>
            <a:fillRect/>
          </a:stretch>
        </p:blipFill>
        <p:spPr>
          <a:xfrm>
            <a:off x="0" y="1122002"/>
            <a:ext cx="6090557" cy="5735997"/>
          </a:xfrm>
          <a:prstGeom prst="rect">
            <a:avLst/>
          </a:prstGeom>
        </p:spPr>
      </p:pic>
      <p:sp>
        <p:nvSpPr>
          <p:cNvPr id="7" name="직사각형 6">
            <a:extLst>
              <a:ext uri="{FF2B5EF4-FFF2-40B4-BE49-F238E27FC236}">
                <a16:creationId xmlns:a16="http://schemas.microsoft.com/office/drawing/2014/main" id="{D29B4B46-004B-3B49-BC58-75F5405756BC}"/>
              </a:ext>
            </a:extLst>
          </p:cNvPr>
          <p:cNvSpPr/>
          <p:nvPr/>
        </p:nvSpPr>
        <p:spPr>
          <a:xfrm>
            <a:off x="5823040" y="1470084"/>
            <a:ext cx="2925237" cy="3416320"/>
          </a:xfrm>
          <a:prstGeom prst="rect">
            <a:avLst/>
          </a:prstGeom>
        </p:spPr>
        <p:txBody>
          <a:bodyPr wrap="square">
            <a:spAutoFit/>
          </a:bodyPr>
          <a:lstStyle/>
          <a:p>
            <a:pPr>
              <a:buFont typeface="+mj-lt"/>
              <a:buAutoNum type="arabicPeriod"/>
            </a:pPr>
            <a:r>
              <a:rPr lang="en" altLang="ko-Kore-KR" sz="1200" dirty="0"/>
              <a:t>input </a:t>
            </a:r>
            <a:r>
              <a:rPr lang="en" altLang="ko-Kore-KR" sz="1200" dirty="0" err="1"/>
              <a:t>sequecne</a:t>
            </a:r>
            <a:r>
              <a:rPr lang="ko-KR" altLang="en-US" sz="1200" dirty="0"/>
              <a:t>의 </a:t>
            </a:r>
            <a:r>
              <a:rPr lang="en" altLang="ko-Kore-KR" sz="1200" dirty="0"/>
              <a:t>Spectrogram</a:t>
            </a:r>
            <a:r>
              <a:rPr lang="ko-KR" altLang="en-US" sz="1200" dirty="0" err="1"/>
              <a:t>으로</a:t>
            </a:r>
            <a:r>
              <a:rPr lang="ko-KR" altLang="en-US" sz="1200" dirty="0"/>
              <a:t> </a:t>
            </a:r>
            <a:r>
              <a:rPr lang="ko-KR" altLang="en-US" sz="1200" dirty="0" err="1"/>
              <a:t>시작하게됩니다</a:t>
            </a:r>
            <a:r>
              <a:rPr lang="en-US" altLang="ko-KR" sz="1200" dirty="0"/>
              <a:t>.</a:t>
            </a:r>
            <a:br>
              <a:rPr lang="en-US" altLang="ko-KR" sz="1200" dirty="0"/>
            </a:br>
            <a:endParaRPr lang="en-US" altLang="ko-KR" sz="1200" dirty="0"/>
          </a:p>
          <a:p>
            <a:pPr>
              <a:buFont typeface="+mj-lt"/>
              <a:buAutoNum type="arabicPeriod"/>
            </a:pPr>
            <a:r>
              <a:rPr lang="en" altLang="ko-Kore-KR" sz="1200" dirty="0"/>
              <a:t>Input</a:t>
            </a:r>
            <a:r>
              <a:rPr lang="ko-KR" altLang="en-US" sz="1200" dirty="0"/>
              <a:t>은 </a:t>
            </a:r>
            <a:r>
              <a:rPr lang="en" altLang="ko-Kore-KR" sz="1200" dirty="0"/>
              <a:t>RNN </a:t>
            </a:r>
            <a:r>
              <a:rPr lang="ko-KR" altLang="en-US" sz="1200" dirty="0"/>
              <a:t>계열의 </a:t>
            </a:r>
            <a:r>
              <a:rPr lang="en" altLang="ko-Kore-KR" sz="1200" dirty="0"/>
              <a:t>Layer</a:t>
            </a:r>
            <a:r>
              <a:rPr lang="ko-KR" altLang="en-US" sz="1200" dirty="0"/>
              <a:t>에 </a:t>
            </a:r>
            <a:r>
              <a:rPr lang="en" altLang="ko-Kore-KR" sz="1200" dirty="0"/>
              <a:t>input</a:t>
            </a:r>
            <a:r>
              <a:rPr lang="ko-KR" altLang="en-US" sz="1200" dirty="0" err="1"/>
              <a:t>으로</a:t>
            </a:r>
            <a:r>
              <a:rPr lang="ko-KR" altLang="en-US" sz="1200" dirty="0"/>
              <a:t> 들어가게 됩니다</a:t>
            </a:r>
            <a:r>
              <a:rPr lang="en-US" altLang="ko-KR" sz="1200" dirty="0"/>
              <a:t>.</a:t>
            </a:r>
            <a:br>
              <a:rPr lang="en-US" altLang="ko-KR" sz="1200" dirty="0"/>
            </a:br>
            <a:endParaRPr lang="en-US" altLang="ko-KR" sz="1200" dirty="0"/>
          </a:p>
          <a:p>
            <a:pPr>
              <a:buFont typeface="+mj-lt"/>
              <a:buAutoNum type="arabicPeriod"/>
            </a:pPr>
            <a:r>
              <a:rPr lang="en" altLang="ko-Kore-KR" sz="1200" dirty="0"/>
              <a:t>Network </a:t>
            </a:r>
            <a:r>
              <a:rPr lang="ko-KR" altLang="en-US" sz="1200" dirty="0"/>
              <a:t>는 </a:t>
            </a:r>
            <a:r>
              <a:rPr lang="en-US" altLang="ko-KR" sz="1200" dirty="0"/>
              <a:t>$</a:t>
            </a:r>
            <a:r>
              <a:rPr lang="en" altLang="ko-Kore-KR" sz="1200" dirty="0"/>
              <a:t>p_{t}(\alpha | X)$ </a:t>
            </a:r>
            <a:r>
              <a:rPr lang="ko-KR" altLang="en-US" sz="1200" dirty="0" err="1"/>
              <a:t>를</a:t>
            </a:r>
            <a:r>
              <a:rPr lang="ko-KR" altLang="en-US" sz="1200" dirty="0"/>
              <a:t> 반환합니다</a:t>
            </a:r>
            <a:r>
              <a:rPr lang="en-US" altLang="ko-KR" sz="1200" dirty="0"/>
              <a:t>. </a:t>
            </a:r>
            <a:r>
              <a:rPr lang="ko-KR" altLang="en-US" sz="1200" dirty="0"/>
              <a:t>이는 </a:t>
            </a:r>
            <a:r>
              <a:rPr lang="en" altLang="ko-Kore-KR" sz="1200" dirty="0" err="1"/>
              <a:t>ouput</a:t>
            </a:r>
            <a:r>
              <a:rPr lang="ko-KR" altLang="en-US" sz="1200" dirty="0"/>
              <a:t>인 </a:t>
            </a:r>
            <a:r>
              <a:rPr lang="en-US" altLang="ko-KR" sz="1200" dirty="0"/>
              <a:t>{</a:t>
            </a:r>
            <a:r>
              <a:rPr lang="en" altLang="ko-Kore-KR" sz="1200" dirty="0" err="1"/>
              <a:t>h,e,l,o</a:t>
            </a:r>
            <a:r>
              <a:rPr lang="en" altLang="ko-Kore-KR" sz="1200" dirty="0"/>
              <a:t>,\</a:t>
            </a:r>
            <a:r>
              <a:rPr lang="en" altLang="ko-Kore-KR" sz="1200" dirty="0" err="1"/>
              <a:t>epslion</a:t>
            </a:r>
            <a:r>
              <a:rPr lang="en" altLang="ko-Kore-KR" sz="1200" dirty="0"/>
              <a:t>} </a:t>
            </a:r>
            <a:r>
              <a:rPr lang="ko-KR" altLang="en-US" sz="1200" dirty="0"/>
              <a:t>의 각 </a:t>
            </a:r>
            <a:r>
              <a:rPr lang="en" altLang="ko-Kore-KR" sz="1200" dirty="0"/>
              <a:t>input time step</a:t>
            </a:r>
            <a:r>
              <a:rPr lang="ko-KR" altLang="en-US" sz="1200" dirty="0"/>
              <a:t>별의 확률 분포입니다</a:t>
            </a:r>
            <a:r>
              <a:rPr lang="en-US" altLang="ko-KR" sz="1200" dirty="0"/>
              <a:t>.</a:t>
            </a:r>
            <a:br>
              <a:rPr lang="en-US" altLang="ko-KR" sz="1200" dirty="0"/>
            </a:br>
            <a:endParaRPr lang="en-US" altLang="ko-KR" sz="1200" dirty="0"/>
          </a:p>
          <a:p>
            <a:pPr>
              <a:buFont typeface="+mj-lt"/>
              <a:buAutoNum type="arabicPeriod"/>
            </a:pPr>
            <a:r>
              <a:rPr lang="ko-KR" altLang="en-US" sz="1200" dirty="0"/>
              <a:t>각 </a:t>
            </a:r>
            <a:r>
              <a:rPr lang="en" altLang="ko-Kore-KR" sz="1200" dirty="0"/>
              <a:t>Time step</a:t>
            </a:r>
            <a:r>
              <a:rPr lang="ko-KR" altLang="en-US" sz="1200" dirty="0"/>
              <a:t>별로 </a:t>
            </a:r>
            <a:r>
              <a:rPr lang="en" altLang="ko-Kore-KR" sz="1200" dirty="0"/>
              <a:t>output</a:t>
            </a:r>
            <a:r>
              <a:rPr lang="ko-KR" altLang="en-US" sz="1200" dirty="0" err="1"/>
              <a:t>를</a:t>
            </a:r>
            <a:r>
              <a:rPr lang="ko-KR" altLang="en-US" sz="1200" dirty="0"/>
              <a:t> 가지고</a:t>
            </a:r>
            <a:r>
              <a:rPr lang="en-US" altLang="ko-KR" sz="1200" dirty="0"/>
              <a:t>, </a:t>
            </a:r>
            <a:r>
              <a:rPr lang="ko-KR" altLang="en-US" sz="1200" dirty="0"/>
              <a:t>우리는 다른 </a:t>
            </a:r>
            <a:r>
              <a:rPr lang="ko-KR" altLang="en-US" sz="1200" dirty="0" err="1"/>
              <a:t>시퀀스간의</a:t>
            </a:r>
            <a:r>
              <a:rPr lang="ko-KR" altLang="en-US" sz="1200" dirty="0"/>
              <a:t> 확률을 구할 수 있습니다</a:t>
            </a:r>
            <a:r>
              <a:rPr lang="en-US" altLang="ko-KR" sz="1200" dirty="0"/>
              <a:t>.</a:t>
            </a:r>
            <a:br>
              <a:rPr lang="en-US" altLang="ko-KR" sz="1200" dirty="0"/>
            </a:br>
            <a:endParaRPr lang="en-US" altLang="ko-KR" sz="1200" dirty="0"/>
          </a:p>
          <a:p>
            <a:pPr>
              <a:buFont typeface="+mj-lt"/>
              <a:buAutoNum type="arabicPeriod"/>
            </a:pPr>
            <a:r>
              <a:rPr lang="en" altLang="ko-Kore-KR" sz="1200" dirty="0"/>
              <a:t>Alignment</a:t>
            </a:r>
            <a:r>
              <a:rPr lang="ko-KR" altLang="en-US" sz="1200" dirty="0"/>
              <a:t>에 대해서 </a:t>
            </a:r>
            <a:r>
              <a:rPr lang="en" altLang="ko-Kore-KR" sz="1200" dirty="0"/>
              <a:t>Marginalize</a:t>
            </a:r>
            <a:r>
              <a:rPr lang="ko-KR" altLang="en-US" sz="1200" dirty="0" err="1"/>
              <a:t>를</a:t>
            </a:r>
            <a:r>
              <a:rPr lang="ko-KR" altLang="en-US" sz="1200" dirty="0"/>
              <a:t> 진행하면</a:t>
            </a:r>
            <a:r>
              <a:rPr lang="en-US" altLang="ko-KR" sz="1200" dirty="0"/>
              <a:t>, </a:t>
            </a:r>
            <a:r>
              <a:rPr lang="ko-KR" altLang="en-US" sz="1200" dirty="0"/>
              <a:t>우리는 </a:t>
            </a:r>
            <a:r>
              <a:rPr lang="en" altLang="ko-Kore-KR" sz="1200" dirty="0" err="1"/>
              <a:t>ouput</a:t>
            </a:r>
            <a:r>
              <a:rPr lang="ko-KR" altLang="en-US" sz="1200" dirty="0"/>
              <a:t>의 확률 분포를 </a:t>
            </a:r>
            <a:r>
              <a:rPr lang="ko-KR" altLang="en-US" sz="1200" dirty="0" err="1"/>
              <a:t>구할수</a:t>
            </a:r>
            <a:r>
              <a:rPr lang="ko-KR" altLang="en-US" sz="1200" dirty="0"/>
              <a:t> 있습니다</a:t>
            </a:r>
            <a:r>
              <a:rPr lang="en-US" altLang="ko-KR" sz="1200" dirty="0"/>
              <a:t>.</a:t>
            </a:r>
          </a:p>
        </p:txBody>
      </p:sp>
    </p:spTree>
    <p:extLst>
      <p:ext uri="{BB962C8B-B14F-4D97-AF65-F5344CB8AC3E}">
        <p14:creationId xmlns:p14="http://schemas.microsoft.com/office/powerpoint/2010/main" val="967763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pic>
        <p:nvPicPr>
          <p:cNvPr id="3" name="그림 2">
            <a:extLst>
              <a:ext uri="{FF2B5EF4-FFF2-40B4-BE49-F238E27FC236}">
                <a16:creationId xmlns:a16="http://schemas.microsoft.com/office/drawing/2014/main" id="{C911216D-3F50-BB46-929A-254BD6AE0150}"/>
              </a:ext>
            </a:extLst>
          </p:cNvPr>
          <p:cNvPicPr>
            <a:picLocks noChangeAspect="1"/>
          </p:cNvPicPr>
          <p:nvPr/>
        </p:nvPicPr>
        <p:blipFill>
          <a:blip r:embed="rId3"/>
          <a:stretch>
            <a:fillRect/>
          </a:stretch>
        </p:blipFill>
        <p:spPr>
          <a:xfrm>
            <a:off x="0" y="1167891"/>
            <a:ext cx="8877300" cy="2603500"/>
          </a:xfrm>
          <a:prstGeom prst="rect">
            <a:avLst/>
          </a:prstGeom>
        </p:spPr>
      </p:pic>
      <p:sp>
        <p:nvSpPr>
          <p:cNvPr id="9" name="직사각형 8">
            <a:extLst>
              <a:ext uri="{FF2B5EF4-FFF2-40B4-BE49-F238E27FC236}">
                <a16:creationId xmlns:a16="http://schemas.microsoft.com/office/drawing/2014/main" id="{447E54C1-69EB-4548-BF97-6BC5A0E8BB99}"/>
              </a:ext>
            </a:extLst>
          </p:cNvPr>
          <p:cNvSpPr/>
          <p:nvPr/>
        </p:nvSpPr>
        <p:spPr>
          <a:xfrm>
            <a:off x="347474" y="3884187"/>
            <a:ext cx="8596746" cy="2308324"/>
          </a:xfrm>
          <a:prstGeom prst="rect">
            <a:avLst/>
          </a:prstGeom>
        </p:spPr>
        <p:txBody>
          <a:bodyPr wrap="square">
            <a:spAutoFit/>
          </a:bodyPr>
          <a:lstStyle/>
          <a:p>
            <a:r>
              <a:rPr lang="en" altLang="ko-Kore-KR" dirty="0"/>
              <a:t>CTC</a:t>
            </a:r>
            <a:r>
              <a:rPr lang="ko-KR" altLang="en-US" dirty="0"/>
              <a:t>는 조건부 확률 분포입니다</a:t>
            </a:r>
            <a:r>
              <a:rPr lang="en-US" altLang="ko-KR" dirty="0"/>
              <a:t>. (</a:t>
            </a:r>
            <a:r>
              <a:rPr lang="en" altLang="ko-Kore-KR" dirty="0"/>
              <a:t>X,Y)</a:t>
            </a:r>
            <a:r>
              <a:rPr lang="ko-KR" altLang="en-US" dirty="0"/>
              <a:t>의 </a:t>
            </a:r>
            <a:r>
              <a:rPr lang="en" altLang="ko-Kore-KR" dirty="0"/>
              <a:t>Pair dataset</a:t>
            </a:r>
            <a:r>
              <a:rPr lang="ko-KR" altLang="en-US" dirty="0"/>
              <a:t>에 대해서</a:t>
            </a:r>
            <a:r>
              <a:rPr lang="en-US" altLang="ko-KR" dirty="0"/>
              <a:t>, </a:t>
            </a:r>
            <a:r>
              <a:rPr lang="ko-KR" altLang="en-US" dirty="0"/>
              <a:t>각각의 </a:t>
            </a:r>
            <a:r>
              <a:rPr lang="en" altLang="ko-Kore-KR" dirty="0"/>
              <a:t>X</a:t>
            </a:r>
            <a:r>
              <a:rPr lang="ko-KR" altLang="en-US" dirty="0"/>
              <a:t>의 </a:t>
            </a:r>
            <a:r>
              <a:rPr lang="en" altLang="ko-Kore-KR" dirty="0"/>
              <a:t>input step</a:t>
            </a:r>
            <a:r>
              <a:rPr lang="ko-KR" altLang="en-US" dirty="0"/>
              <a:t>을 따라가면서 </a:t>
            </a:r>
            <a:r>
              <a:rPr lang="en" altLang="ko-Kore-KR" dirty="0"/>
              <a:t>step-by-step</a:t>
            </a:r>
            <a:r>
              <a:rPr lang="ko-KR" altLang="en-US" dirty="0" err="1"/>
              <a:t>으로</a:t>
            </a:r>
            <a:r>
              <a:rPr lang="ko-KR" altLang="en-US" dirty="0"/>
              <a:t> </a:t>
            </a:r>
            <a:r>
              <a:rPr lang="en" altLang="ko-Kore-KR" dirty="0"/>
              <a:t>single alignment</a:t>
            </a:r>
            <a:r>
              <a:rPr lang="ko-KR" altLang="en-US" dirty="0"/>
              <a:t>의 확률을 계산합니다</a:t>
            </a:r>
            <a:r>
              <a:rPr lang="en-US" altLang="ko-KR" dirty="0"/>
              <a:t>. </a:t>
            </a:r>
            <a:r>
              <a:rPr lang="ko-KR" altLang="en-US" dirty="0"/>
              <a:t>그 다음은 </a:t>
            </a:r>
            <a:r>
              <a:rPr lang="en" altLang="ko-Kore-KR" dirty="0"/>
              <a:t>Validation alignment</a:t>
            </a:r>
            <a:r>
              <a:rPr lang="ko-KR" altLang="en-US" dirty="0"/>
              <a:t>에 대해서 </a:t>
            </a:r>
            <a:r>
              <a:rPr lang="en" altLang="ko-Kore-KR" dirty="0"/>
              <a:t>Marginalize</a:t>
            </a:r>
            <a:r>
              <a:rPr lang="ko-KR" altLang="en-US" dirty="0" err="1"/>
              <a:t>를</a:t>
            </a:r>
            <a:r>
              <a:rPr lang="ko-KR" altLang="en-US" dirty="0"/>
              <a:t> 진행합니다</a:t>
            </a:r>
            <a:r>
              <a:rPr lang="en-US" altLang="ko-KR" dirty="0"/>
              <a:t>.</a:t>
            </a:r>
          </a:p>
          <a:p>
            <a:endParaRPr lang="en-US" altLang="ko-KR" dirty="0"/>
          </a:p>
          <a:p>
            <a:r>
              <a:rPr lang="en" altLang="ko-Kore-KR" dirty="0"/>
              <a:t>CTC</a:t>
            </a:r>
            <a:r>
              <a:rPr lang="ko-KR" altLang="en-US" dirty="0"/>
              <a:t>는 </a:t>
            </a:r>
            <a:r>
              <a:rPr lang="en" altLang="ko-Kore-KR" dirty="0"/>
              <a:t>Time Step</a:t>
            </a:r>
            <a:r>
              <a:rPr lang="ko-KR" altLang="en-US" dirty="0"/>
              <a:t>별 확률 분포를 얻기위해서와</a:t>
            </a:r>
            <a:r>
              <a:rPr lang="en-US" altLang="ko-KR" dirty="0"/>
              <a:t>, </a:t>
            </a:r>
            <a:r>
              <a:rPr lang="en" altLang="ko-Kore-KR" dirty="0"/>
              <a:t>input </a:t>
            </a:r>
            <a:r>
              <a:rPr lang="en" altLang="ko-Kore-KR" dirty="0" err="1"/>
              <a:t>seuqence</a:t>
            </a:r>
            <a:r>
              <a:rPr lang="ko-KR" altLang="en-US" dirty="0"/>
              <a:t>의 </a:t>
            </a:r>
            <a:r>
              <a:rPr lang="en" altLang="ko-Kore-KR" dirty="0"/>
              <a:t>context</a:t>
            </a:r>
            <a:r>
              <a:rPr lang="ko-KR" altLang="en-US" dirty="0" err="1"/>
              <a:t>를</a:t>
            </a:r>
            <a:r>
              <a:rPr lang="ko-KR" altLang="en-US" dirty="0"/>
              <a:t> 고려하기 위해서 </a:t>
            </a:r>
            <a:r>
              <a:rPr lang="en" altLang="ko-Kore-KR" dirty="0"/>
              <a:t>RNN </a:t>
            </a:r>
            <a:r>
              <a:rPr lang="ko-KR" altLang="en-US" dirty="0"/>
              <a:t>기반의 모델을 통해서 학습하게 됩니다</a:t>
            </a:r>
            <a:r>
              <a:rPr lang="en-US" altLang="ko-KR" dirty="0"/>
              <a:t>. </a:t>
            </a:r>
          </a:p>
          <a:p>
            <a:endParaRPr lang="en-US" altLang="ko-KR" dirty="0"/>
          </a:p>
          <a:p>
            <a:r>
              <a:rPr lang="ko-KR" altLang="en-US" dirty="0"/>
              <a:t>하지만 </a:t>
            </a:r>
            <a:r>
              <a:rPr lang="en" altLang="ko-Kore-KR" dirty="0"/>
              <a:t>RNN </a:t>
            </a:r>
            <a:r>
              <a:rPr lang="ko-KR" altLang="en-US" dirty="0"/>
              <a:t>은 </a:t>
            </a:r>
            <a:r>
              <a:rPr lang="en" altLang="ko-Kore-KR" dirty="0"/>
              <a:t>input sequence</a:t>
            </a:r>
            <a:r>
              <a:rPr lang="ko-KR" altLang="en-US" dirty="0"/>
              <a:t>가 </a:t>
            </a:r>
            <a:r>
              <a:rPr lang="en" altLang="ko-Kore-KR" dirty="0"/>
              <a:t>fixed-size splice</a:t>
            </a:r>
            <a:r>
              <a:rPr lang="ko-KR" altLang="en-US" dirty="0"/>
              <a:t>때 더 활용하기가 좋습니다</a:t>
            </a:r>
            <a:r>
              <a:rPr lang="en-US" altLang="ko-KR" dirty="0"/>
              <a:t>.</a:t>
            </a:r>
          </a:p>
        </p:txBody>
      </p:sp>
    </p:spTree>
    <p:extLst>
      <p:ext uri="{BB962C8B-B14F-4D97-AF65-F5344CB8AC3E}">
        <p14:creationId xmlns:p14="http://schemas.microsoft.com/office/powerpoint/2010/main" val="380133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4386137"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Train Model Parameter</a:t>
            </a:r>
          </a:p>
        </p:txBody>
      </p:sp>
      <p:sp>
        <p:nvSpPr>
          <p:cNvPr id="5" name="직사각형 4">
            <a:extLst>
              <a:ext uri="{FF2B5EF4-FFF2-40B4-BE49-F238E27FC236}">
                <a16:creationId xmlns:a16="http://schemas.microsoft.com/office/drawing/2014/main" id="{0EC0E2B8-5108-BA47-9F29-030F54A84763}"/>
              </a:ext>
            </a:extLst>
          </p:cNvPr>
          <p:cNvSpPr/>
          <p:nvPr/>
        </p:nvSpPr>
        <p:spPr>
          <a:xfrm>
            <a:off x="1379392" y="6418103"/>
            <a:ext cx="7564828" cy="276999"/>
          </a:xfrm>
          <a:prstGeom prst="rect">
            <a:avLst/>
          </a:prstGeom>
        </p:spPr>
        <p:txBody>
          <a:bodyPr wrap="none">
            <a:spAutoFit/>
          </a:bodyPr>
          <a:lstStyle/>
          <a:p>
            <a:r>
              <a:rPr lang="en" altLang="ko-Kore-KR" sz="1200" dirty="0">
                <a:hlinkClick r:id="rId2"/>
              </a:rPr>
              <a:t>http://www.cs.cmu.edu/afs/cs/user/bhiksha/WWW/courses/deeplearning/Fall.2018/www/recitations/recitation8.pdf</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347474" y="3785191"/>
            <a:ext cx="8596746" cy="2031325"/>
          </a:xfrm>
          <a:prstGeom prst="rect">
            <a:avLst/>
          </a:prstGeom>
        </p:spPr>
        <p:txBody>
          <a:bodyPr wrap="square">
            <a:spAutoFit/>
          </a:bodyPr>
          <a:lstStyle/>
          <a:p>
            <a:r>
              <a:rPr lang="en" altLang="ko-KR" dirty="0"/>
              <a:t>L </a:t>
            </a:r>
            <a:r>
              <a:rPr lang="ko-KR" altLang="en-US" dirty="0"/>
              <a:t>을 레이블 세트로</a:t>
            </a:r>
            <a:r>
              <a:rPr lang="en-US" altLang="ko-KR" dirty="0"/>
              <a:t>, </a:t>
            </a:r>
            <a:r>
              <a:rPr lang="en" altLang="ko-Kore-KR" dirty="0"/>
              <a:t>L ‘ </a:t>
            </a:r>
            <a:r>
              <a:rPr lang="ko-KR" altLang="en-US" dirty="0"/>
              <a:t>을 </a:t>
            </a:r>
            <a:r>
              <a:rPr lang="en-US" altLang="ko-KR" dirty="0"/>
              <a:t>\</a:t>
            </a:r>
            <a:r>
              <a:rPr lang="en-US" altLang="ko-KR" dirty="0" err="1"/>
              <a:t>eplison</a:t>
            </a:r>
            <a:r>
              <a:rPr lang="en-US" altLang="ko-KR" dirty="0"/>
              <a:t> </a:t>
            </a:r>
            <a:r>
              <a:rPr lang="ko-KR" altLang="en-US" dirty="0"/>
              <a:t>이 있는 레이블 세트로 둡니다</a:t>
            </a:r>
            <a:r>
              <a:rPr lang="en-US" altLang="ko-KR" dirty="0"/>
              <a:t>.</a:t>
            </a:r>
          </a:p>
          <a:p>
            <a:r>
              <a:rPr lang="ko-KR" altLang="en-US" dirty="0"/>
              <a:t>길이가 </a:t>
            </a:r>
            <a:r>
              <a:rPr lang="en" altLang="ko-Kore-KR" dirty="0"/>
              <a:t>T </a:t>
            </a:r>
            <a:r>
              <a:rPr lang="ko-KR" altLang="en-US" dirty="0"/>
              <a:t>인 시퀀스의 가능한 경로 집합 </a:t>
            </a:r>
            <a:r>
              <a:rPr lang="en" altLang="ko-Kore-KR" dirty="0"/>
              <a:t>L' T</a:t>
            </a:r>
            <a:r>
              <a:rPr lang="ko-KR" altLang="en-US" dirty="0" err="1"/>
              <a:t>를</a:t>
            </a:r>
            <a:r>
              <a:rPr lang="ko-KR" altLang="en-US" dirty="0"/>
              <a:t> </a:t>
            </a:r>
            <a:r>
              <a:rPr lang="en-US" altLang="ko-KR" dirty="0"/>
              <a:t>\Pi</a:t>
            </a:r>
            <a:r>
              <a:rPr lang="ko-KR" altLang="en-US" dirty="0"/>
              <a:t>로 </a:t>
            </a:r>
            <a:r>
              <a:rPr lang="ko-KR" altLang="en-US" dirty="0" err="1"/>
              <a:t>명칭하겠습니다</a:t>
            </a:r>
            <a:r>
              <a:rPr lang="en-US" altLang="ko-KR" dirty="0"/>
              <a:t>.</a:t>
            </a:r>
          </a:p>
          <a:p>
            <a:endParaRPr lang="en-US" altLang="ko-KR" dirty="0"/>
          </a:p>
          <a:p>
            <a:r>
              <a:rPr lang="en-US" altLang="ko-KR" dirty="0"/>
              <a:t>Input</a:t>
            </a:r>
            <a:r>
              <a:rPr lang="ko-KR" altLang="en-US" dirty="0"/>
              <a:t> </a:t>
            </a:r>
            <a:r>
              <a:rPr lang="en" altLang="ko-Kore-KR" dirty="0"/>
              <a:t>x</a:t>
            </a:r>
            <a:r>
              <a:rPr lang="ko-KR" altLang="en-US" dirty="0"/>
              <a:t>와 </a:t>
            </a:r>
            <a:r>
              <a:rPr lang="en-US" altLang="ko-KR" dirty="0"/>
              <a:t>Given Label</a:t>
            </a:r>
            <a:r>
              <a:rPr lang="ko-KR" altLang="en-US" dirty="0"/>
              <a:t> </a:t>
            </a:r>
            <a:r>
              <a:rPr lang="en" altLang="ko-Kore-KR" dirty="0"/>
              <a:t>z</a:t>
            </a:r>
            <a:r>
              <a:rPr lang="ko-KR" altLang="en-US" dirty="0"/>
              <a:t>에 대해서</a:t>
            </a:r>
            <a:r>
              <a:rPr lang="en-US" altLang="ko-Kore-KR" dirty="0"/>
              <a:t>, </a:t>
            </a:r>
            <a:r>
              <a:rPr lang="en-US" altLang="ko-KR" dirty="0"/>
              <a:t>M</a:t>
            </a:r>
            <a:r>
              <a:rPr lang="en" altLang="ko-Kore-KR" dirty="0" err="1"/>
              <a:t>aximum</a:t>
            </a:r>
            <a:r>
              <a:rPr lang="en" altLang="ko-Kore-KR" dirty="0"/>
              <a:t> likelihood estimate</a:t>
            </a:r>
            <a:r>
              <a:rPr lang="ko-KR" altLang="en-US" dirty="0"/>
              <a:t>을 진행합니다</a:t>
            </a:r>
            <a:r>
              <a:rPr lang="en-US" altLang="ko-KR" dirty="0"/>
              <a:t>.</a:t>
            </a:r>
          </a:p>
          <a:p>
            <a:endParaRPr lang="en-US" altLang="ko-KR" dirty="0"/>
          </a:p>
          <a:p>
            <a:r>
              <a:rPr lang="ko-KR" altLang="en-US" dirty="0"/>
              <a:t>그리고 </a:t>
            </a:r>
            <a:r>
              <a:rPr lang="en-US" altLang="ko-KR" dirty="0"/>
              <a:t>B</a:t>
            </a:r>
            <a:r>
              <a:rPr lang="ko-KR" altLang="en-US" dirty="0" err="1"/>
              <a:t>를</a:t>
            </a:r>
            <a:r>
              <a:rPr lang="ko-KR" altLang="en-US" dirty="0"/>
              <a:t> </a:t>
            </a:r>
            <a:r>
              <a:rPr lang="en" altLang="ko-KR" dirty="0"/>
              <a:t>B : L’T -&gt; L≤T</a:t>
            </a:r>
            <a:r>
              <a:rPr lang="en-US" altLang="ko-KR" dirty="0"/>
              <a:t>, </a:t>
            </a:r>
            <a:r>
              <a:rPr lang="ko-KR" altLang="en-US" dirty="0"/>
              <a:t>공백을 제거하는 </a:t>
            </a:r>
            <a:r>
              <a:rPr lang="en-US" altLang="ko-KR" dirty="0"/>
              <a:t>Marginalize Map</a:t>
            </a:r>
            <a:r>
              <a:rPr lang="ko-KR" altLang="en-US" dirty="0" err="1"/>
              <a:t>으로</a:t>
            </a:r>
            <a:r>
              <a:rPr lang="ko-KR" altLang="en-US" dirty="0"/>
              <a:t> 생각해봅시다</a:t>
            </a:r>
            <a:r>
              <a:rPr lang="en-US" altLang="ko-KR" dirty="0"/>
              <a:t>.</a:t>
            </a:r>
          </a:p>
          <a:p>
            <a:r>
              <a:rPr lang="ko-KR" altLang="en-US" dirty="0"/>
              <a:t>그렇다면 </a:t>
            </a:r>
            <a:r>
              <a:rPr lang="en-US" altLang="ko-KR" dirty="0"/>
              <a:t>B^{-}(Z)</a:t>
            </a:r>
            <a:r>
              <a:rPr lang="ko-KR" altLang="en-US" dirty="0"/>
              <a:t>는 </a:t>
            </a:r>
            <a:r>
              <a:rPr lang="en-US" altLang="ko-KR" dirty="0"/>
              <a:t>Z</a:t>
            </a:r>
            <a:r>
              <a:rPr lang="ko-KR" altLang="en-US" dirty="0"/>
              <a:t>와 </a:t>
            </a:r>
            <a:r>
              <a:rPr lang="ko-KR" altLang="en-US" dirty="0" err="1"/>
              <a:t>맵핑되는</a:t>
            </a:r>
            <a:r>
              <a:rPr lang="ko-KR" altLang="en-US" dirty="0"/>
              <a:t> 모든 </a:t>
            </a:r>
            <a:r>
              <a:rPr lang="en-US" altLang="ko-KR" dirty="0"/>
              <a:t>Label Sequence</a:t>
            </a:r>
            <a:r>
              <a:rPr lang="ko-KR" altLang="en-US" dirty="0" err="1"/>
              <a:t>라고</a:t>
            </a:r>
            <a:r>
              <a:rPr lang="ko-KR" altLang="en-US" dirty="0"/>
              <a:t> 생각할 수 있습니다</a:t>
            </a:r>
            <a:r>
              <a:rPr lang="en-US" altLang="ko-KR" dirty="0"/>
              <a:t>.</a:t>
            </a:r>
          </a:p>
        </p:txBody>
      </p:sp>
      <p:pic>
        <p:nvPicPr>
          <p:cNvPr id="7" name="그림 6">
            <a:extLst>
              <a:ext uri="{FF2B5EF4-FFF2-40B4-BE49-F238E27FC236}">
                <a16:creationId xmlns:a16="http://schemas.microsoft.com/office/drawing/2014/main" id="{045A3DD5-C59D-6D48-895E-B4E8F2B84DFD}"/>
              </a:ext>
            </a:extLst>
          </p:cNvPr>
          <p:cNvPicPr>
            <a:picLocks noChangeAspect="1"/>
          </p:cNvPicPr>
          <p:nvPr/>
        </p:nvPicPr>
        <p:blipFill>
          <a:blip r:embed="rId3"/>
          <a:stretch>
            <a:fillRect/>
          </a:stretch>
        </p:blipFill>
        <p:spPr>
          <a:xfrm>
            <a:off x="347474" y="1226716"/>
            <a:ext cx="6714057" cy="1311141"/>
          </a:xfrm>
          <a:prstGeom prst="rect">
            <a:avLst/>
          </a:prstGeom>
        </p:spPr>
      </p:pic>
      <p:pic>
        <p:nvPicPr>
          <p:cNvPr id="8" name="그림 7">
            <a:extLst>
              <a:ext uri="{FF2B5EF4-FFF2-40B4-BE49-F238E27FC236}">
                <a16:creationId xmlns:a16="http://schemas.microsoft.com/office/drawing/2014/main" id="{80E5F742-9AE3-C944-9E08-4C829B37353C}"/>
              </a:ext>
            </a:extLst>
          </p:cNvPr>
          <p:cNvPicPr>
            <a:picLocks noChangeAspect="1"/>
          </p:cNvPicPr>
          <p:nvPr/>
        </p:nvPicPr>
        <p:blipFill rotWithShape="1">
          <a:blip r:embed="rId4"/>
          <a:srcRect l="6267" t="17487"/>
          <a:stretch/>
        </p:blipFill>
        <p:spPr>
          <a:xfrm>
            <a:off x="3784631" y="2321122"/>
            <a:ext cx="4473544" cy="993578"/>
          </a:xfrm>
          <a:prstGeom prst="rect">
            <a:avLst/>
          </a:prstGeom>
        </p:spPr>
      </p:pic>
      <p:pic>
        <p:nvPicPr>
          <p:cNvPr id="11" name="그림 10">
            <a:extLst>
              <a:ext uri="{FF2B5EF4-FFF2-40B4-BE49-F238E27FC236}">
                <a16:creationId xmlns:a16="http://schemas.microsoft.com/office/drawing/2014/main" id="{73A50B54-DF5B-4245-90E8-3C981584BEFB}"/>
              </a:ext>
            </a:extLst>
          </p:cNvPr>
          <p:cNvPicPr>
            <a:picLocks noChangeAspect="1"/>
          </p:cNvPicPr>
          <p:nvPr/>
        </p:nvPicPr>
        <p:blipFill>
          <a:blip r:embed="rId5"/>
          <a:stretch>
            <a:fillRect/>
          </a:stretch>
        </p:blipFill>
        <p:spPr>
          <a:xfrm>
            <a:off x="4161481" y="3274695"/>
            <a:ext cx="3965249" cy="401786"/>
          </a:xfrm>
          <a:prstGeom prst="rect">
            <a:avLst/>
          </a:prstGeom>
        </p:spPr>
      </p:pic>
    </p:spTree>
    <p:extLst>
      <p:ext uri="{BB962C8B-B14F-4D97-AF65-F5344CB8AC3E}">
        <p14:creationId xmlns:p14="http://schemas.microsoft.com/office/powerpoint/2010/main" val="4122170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3640740"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Objective Function</a:t>
            </a:r>
          </a:p>
        </p:txBody>
      </p:sp>
      <p:sp>
        <p:nvSpPr>
          <p:cNvPr id="5" name="직사각형 4">
            <a:extLst>
              <a:ext uri="{FF2B5EF4-FFF2-40B4-BE49-F238E27FC236}">
                <a16:creationId xmlns:a16="http://schemas.microsoft.com/office/drawing/2014/main" id="{0EC0E2B8-5108-BA47-9F29-030F54A84763}"/>
              </a:ext>
            </a:extLst>
          </p:cNvPr>
          <p:cNvSpPr/>
          <p:nvPr/>
        </p:nvSpPr>
        <p:spPr>
          <a:xfrm>
            <a:off x="1379392" y="6418103"/>
            <a:ext cx="7564828" cy="276999"/>
          </a:xfrm>
          <a:prstGeom prst="rect">
            <a:avLst/>
          </a:prstGeom>
        </p:spPr>
        <p:txBody>
          <a:bodyPr wrap="none">
            <a:spAutoFit/>
          </a:bodyPr>
          <a:lstStyle/>
          <a:p>
            <a:r>
              <a:rPr lang="en" altLang="ko-Kore-KR" sz="1200" dirty="0">
                <a:hlinkClick r:id="rId2"/>
              </a:rPr>
              <a:t>http://www.cs.cmu.edu/afs/cs/user/bhiksha/WWW/courses/deeplearning/Fall.2018/www/recitations/recitation8.pdf</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347474" y="5341828"/>
            <a:ext cx="7910701" cy="646331"/>
          </a:xfrm>
          <a:prstGeom prst="rect">
            <a:avLst/>
          </a:prstGeom>
        </p:spPr>
        <p:txBody>
          <a:bodyPr wrap="square">
            <a:spAutoFit/>
          </a:bodyPr>
          <a:lstStyle/>
          <a:p>
            <a:r>
              <a:rPr lang="en-US" altLang="ko-KR" dirty="0"/>
              <a:t>M</a:t>
            </a:r>
            <a:r>
              <a:rPr lang="en" altLang="ko-Kore-KR" dirty="0" err="1"/>
              <a:t>aximum</a:t>
            </a:r>
            <a:r>
              <a:rPr lang="en" altLang="ko-Kore-KR" dirty="0"/>
              <a:t> likelihood estimate</a:t>
            </a:r>
            <a:r>
              <a:rPr lang="ko-KR" altLang="en-US" dirty="0" err="1"/>
              <a:t>를</a:t>
            </a:r>
            <a:r>
              <a:rPr lang="ko-KR" altLang="en-US" dirty="0"/>
              <a:t> </a:t>
            </a:r>
            <a:r>
              <a:rPr lang="en-US" altLang="ko-KR" dirty="0"/>
              <a:t>Log</a:t>
            </a:r>
            <a:r>
              <a:rPr lang="ko-KR" altLang="en-US" dirty="0" err="1"/>
              <a:t>를</a:t>
            </a:r>
            <a:r>
              <a:rPr lang="ko-KR" altLang="en-US" dirty="0"/>
              <a:t> 통해 형태를 </a:t>
            </a:r>
            <a:r>
              <a:rPr lang="ko-KR" altLang="en-US" dirty="0" err="1"/>
              <a:t>바꾼뒤</a:t>
            </a:r>
            <a:r>
              <a:rPr lang="en-US" altLang="ko-KR" dirty="0"/>
              <a:t>, </a:t>
            </a:r>
            <a:r>
              <a:rPr lang="en-US" altLang="ko-KR" dirty="0" err="1"/>
              <a:t>Maxmization</a:t>
            </a:r>
            <a:r>
              <a:rPr lang="ko-KR" altLang="en-US" dirty="0"/>
              <a:t>을 </a:t>
            </a:r>
            <a:r>
              <a:rPr lang="en-US" altLang="ko-KR" dirty="0" err="1"/>
              <a:t>Minmization</a:t>
            </a:r>
            <a:r>
              <a:rPr lang="ko-KR" altLang="en-US" dirty="0" err="1"/>
              <a:t>으로</a:t>
            </a:r>
            <a:r>
              <a:rPr lang="ko-KR" altLang="en-US" dirty="0"/>
              <a:t> 바꾸어 봅시다</a:t>
            </a:r>
            <a:r>
              <a:rPr lang="en-US" altLang="ko-KR" dirty="0"/>
              <a:t>.</a:t>
            </a:r>
          </a:p>
        </p:txBody>
      </p:sp>
      <p:pic>
        <p:nvPicPr>
          <p:cNvPr id="3" name="그림 2">
            <a:extLst>
              <a:ext uri="{FF2B5EF4-FFF2-40B4-BE49-F238E27FC236}">
                <a16:creationId xmlns:a16="http://schemas.microsoft.com/office/drawing/2014/main" id="{30A0E8E7-77C2-2C47-A3EB-B3CDC321D6AD}"/>
              </a:ext>
            </a:extLst>
          </p:cNvPr>
          <p:cNvPicPr>
            <a:picLocks noChangeAspect="1"/>
          </p:cNvPicPr>
          <p:nvPr/>
        </p:nvPicPr>
        <p:blipFill>
          <a:blip r:embed="rId3"/>
          <a:stretch>
            <a:fillRect/>
          </a:stretch>
        </p:blipFill>
        <p:spPr>
          <a:xfrm>
            <a:off x="1146873" y="1104158"/>
            <a:ext cx="6850251" cy="2759622"/>
          </a:xfrm>
          <a:prstGeom prst="rect">
            <a:avLst/>
          </a:prstGeom>
        </p:spPr>
      </p:pic>
      <p:pic>
        <p:nvPicPr>
          <p:cNvPr id="4" name="그림 3">
            <a:extLst>
              <a:ext uri="{FF2B5EF4-FFF2-40B4-BE49-F238E27FC236}">
                <a16:creationId xmlns:a16="http://schemas.microsoft.com/office/drawing/2014/main" id="{0A8C21EC-2814-FC41-955D-4091E02D1989}"/>
              </a:ext>
            </a:extLst>
          </p:cNvPr>
          <p:cNvPicPr>
            <a:picLocks noChangeAspect="1"/>
          </p:cNvPicPr>
          <p:nvPr/>
        </p:nvPicPr>
        <p:blipFill rotWithShape="1">
          <a:blip r:embed="rId4"/>
          <a:srcRect t="19457"/>
          <a:stretch/>
        </p:blipFill>
        <p:spPr>
          <a:xfrm>
            <a:off x="1472381" y="3804620"/>
            <a:ext cx="5997842" cy="1373902"/>
          </a:xfrm>
          <a:prstGeom prst="rect">
            <a:avLst/>
          </a:prstGeom>
        </p:spPr>
      </p:pic>
    </p:spTree>
    <p:extLst>
      <p:ext uri="{BB962C8B-B14F-4D97-AF65-F5344CB8AC3E}">
        <p14:creationId xmlns:p14="http://schemas.microsoft.com/office/powerpoint/2010/main" val="2446340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834156"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Classifier</a:t>
            </a:r>
          </a:p>
        </p:txBody>
      </p:sp>
      <p:sp>
        <p:nvSpPr>
          <p:cNvPr id="5" name="직사각형 4">
            <a:extLst>
              <a:ext uri="{FF2B5EF4-FFF2-40B4-BE49-F238E27FC236}">
                <a16:creationId xmlns:a16="http://schemas.microsoft.com/office/drawing/2014/main" id="{0EC0E2B8-5108-BA47-9F29-030F54A84763}"/>
              </a:ext>
            </a:extLst>
          </p:cNvPr>
          <p:cNvSpPr/>
          <p:nvPr/>
        </p:nvSpPr>
        <p:spPr>
          <a:xfrm>
            <a:off x="1379392" y="6418103"/>
            <a:ext cx="7564828" cy="276999"/>
          </a:xfrm>
          <a:prstGeom prst="rect">
            <a:avLst/>
          </a:prstGeom>
        </p:spPr>
        <p:txBody>
          <a:bodyPr wrap="none">
            <a:spAutoFit/>
          </a:bodyPr>
          <a:lstStyle/>
          <a:p>
            <a:r>
              <a:rPr lang="en" altLang="ko-Kore-KR" sz="1200" dirty="0">
                <a:hlinkClick r:id="rId2"/>
              </a:rPr>
              <a:t>http://www.cs.cmu.edu/afs/cs/user/bhiksha/WWW/courses/deeplearning/Fall.2018/www/recitations/recitation8.pdf</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347474" y="3962962"/>
            <a:ext cx="7910701" cy="1477328"/>
          </a:xfrm>
          <a:prstGeom prst="rect">
            <a:avLst/>
          </a:prstGeom>
        </p:spPr>
        <p:txBody>
          <a:bodyPr wrap="square">
            <a:spAutoFit/>
          </a:bodyPr>
          <a:lstStyle/>
          <a:p>
            <a:r>
              <a:rPr lang="ko-KR" altLang="en-US" dirty="0"/>
              <a:t>주어진 </a:t>
            </a:r>
            <a:r>
              <a:rPr lang="en" altLang="ko-Kore-KR" dirty="0"/>
              <a:t>x </a:t>
            </a:r>
            <a:r>
              <a:rPr lang="ko-KR" altLang="en-US" dirty="0"/>
              <a:t>로부터 분류를 가장 적절하게 해야 하므로 </a:t>
            </a:r>
            <a:r>
              <a:rPr lang="en" altLang="ko-Kore-KR" dirty="0"/>
              <a:t>p(</a:t>
            </a:r>
            <a:r>
              <a:rPr lang="en" altLang="ko-Kore-KR" dirty="0" err="1"/>
              <a:t>L|x</a:t>
            </a:r>
            <a:r>
              <a:rPr lang="en" altLang="ko-Kore-KR" dirty="0"/>
              <a:t>) </a:t>
            </a:r>
            <a:r>
              <a:rPr lang="ko-KR" altLang="en-US" dirty="0"/>
              <a:t>가 가장 큰 </a:t>
            </a:r>
            <a:r>
              <a:rPr lang="en" altLang="ko-Kore-KR" dirty="0"/>
              <a:t>path </a:t>
            </a:r>
            <a:r>
              <a:rPr lang="ko-KR" altLang="en-US" dirty="0" err="1"/>
              <a:t>를</a:t>
            </a:r>
            <a:r>
              <a:rPr lang="ko-KR" altLang="en-US" dirty="0"/>
              <a:t> 선택해야 한다</a:t>
            </a:r>
            <a:r>
              <a:rPr lang="en-US" altLang="ko-KR" dirty="0"/>
              <a:t>.</a:t>
            </a:r>
          </a:p>
          <a:p>
            <a:br>
              <a:rPr lang="en-US" altLang="ko-KR" dirty="0"/>
            </a:br>
            <a:r>
              <a:rPr lang="ko-KR" altLang="en-US" dirty="0" err="1"/>
              <a:t>이방법은</a:t>
            </a:r>
            <a:r>
              <a:rPr lang="ko-KR" altLang="en-US" dirty="0"/>
              <a:t> 매우 간단하다</a:t>
            </a:r>
            <a:r>
              <a:rPr lang="en-US" altLang="ko-KR" dirty="0"/>
              <a:t>. </a:t>
            </a:r>
            <a:r>
              <a:rPr lang="ko-KR" altLang="en-US" dirty="0"/>
              <a:t>예측 시퀀스의 </a:t>
            </a:r>
            <a:r>
              <a:rPr lang="en" altLang="ko-Kore-KR" dirty="0"/>
              <a:t>argmax</a:t>
            </a:r>
            <a:r>
              <a:rPr lang="ko-KR" altLang="en-US" dirty="0" err="1"/>
              <a:t>를</a:t>
            </a:r>
            <a:r>
              <a:rPr lang="ko-KR" altLang="en-US" dirty="0"/>
              <a:t> 단지 </a:t>
            </a:r>
            <a:r>
              <a:rPr lang="en" altLang="ko-Kore-KR" dirty="0"/>
              <a:t>concatenation </a:t>
            </a:r>
            <a:r>
              <a:rPr lang="ko-KR" altLang="en-US" dirty="0"/>
              <a:t>하면 된다</a:t>
            </a:r>
            <a:r>
              <a:rPr lang="en-US" altLang="ko-KR" dirty="0"/>
              <a:t>. </a:t>
            </a:r>
            <a:r>
              <a:rPr lang="ko-KR" altLang="en-US" dirty="0"/>
              <a:t>구현체로 가보자</a:t>
            </a:r>
            <a:r>
              <a:rPr lang="en-US" altLang="ko-KR" dirty="0"/>
              <a:t>!</a:t>
            </a:r>
          </a:p>
        </p:txBody>
      </p:sp>
      <p:pic>
        <p:nvPicPr>
          <p:cNvPr id="11" name="그림 10">
            <a:extLst>
              <a:ext uri="{FF2B5EF4-FFF2-40B4-BE49-F238E27FC236}">
                <a16:creationId xmlns:a16="http://schemas.microsoft.com/office/drawing/2014/main" id="{52002DC3-13F1-C74F-933D-91A268D490AB}"/>
              </a:ext>
            </a:extLst>
          </p:cNvPr>
          <p:cNvPicPr>
            <a:picLocks noChangeAspect="1"/>
          </p:cNvPicPr>
          <p:nvPr/>
        </p:nvPicPr>
        <p:blipFill rotWithShape="1">
          <a:blip r:embed="rId3"/>
          <a:srcRect t="19457"/>
          <a:stretch/>
        </p:blipFill>
        <p:spPr>
          <a:xfrm>
            <a:off x="1472381" y="1241078"/>
            <a:ext cx="5997842" cy="1373902"/>
          </a:xfrm>
          <a:prstGeom prst="rect">
            <a:avLst/>
          </a:prstGeom>
        </p:spPr>
      </p:pic>
      <p:pic>
        <p:nvPicPr>
          <p:cNvPr id="7" name="그림 6">
            <a:extLst>
              <a:ext uri="{FF2B5EF4-FFF2-40B4-BE49-F238E27FC236}">
                <a16:creationId xmlns:a16="http://schemas.microsoft.com/office/drawing/2014/main" id="{7822941C-0E1C-C249-ADFE-0394F5D7DA52}"/>
              </a:ext>
            </a:extLst>
          </p:cNvPr>
          <p:cNvPicPr>
            <a:picLocks noChangeAspect="1"/>
          </p:cNvPicPr>
          <p:nvPr/>
        </p:nvPicPr>
        <p:blipFill>
          <a:blip r:embed="rId4"/>
          <a:stretch>
            <a:fillRect/>
          </a:stretch>
        </p:blipFill>
        <p:spPr>
          <a:xfrm>
            <a:off x="1975858" y="2791240"/>
            <a:ext cx="2595389" cy="483455"/>
          </a:xfrm>
          <a:prstGeom prst="rect">
            <a:avLst/>
          </a:prstGeom>
        </p:spPr>
      </p:pic>
      <p:pic>
        <p:nvPicPr>
          <p:cNvPr id="8" name="그림 7">
            <a:extLst>
              <a:ext uri="{FF2B5EF4-FFF2-40B4-BE49-F238E27FC236}">
                <a16:creationId xmlns:a16="http://schemas.microsoft.com/office/drawing/2014/main" id="{66B93714-D81F-2C46-B70C-1C4D573BFB5E}"/>
              </a:ext>
            </a:extLst>
          </p:cNvPr>
          <p:cNvPicPr>
            <a:picLocks noChangeAspect="1"/>
          </p:cNvPicPr>
          <p:nvPr/>
        </p:nvPicPr>
        <p:blipFill>
          <a:blip r:embed="rId5"/>
          <a:stretch>
            <a:fillRect/>
          </a:stretch>
        </p:blipFill>
        <p:spPr>
          <a:xfrm>
            <a:off x="4559571" y="2730429"/>
            <a:ext cx="3578836" cy="747229"/>
          </a:xfrm>
          <a:prstGeom prst="rect">
            <a:avLst/>
          </a:prstGeom>
        </p:spPr>
      </p:pic>
    </p:spTree>
    <p:extLst>
      <p:ext uri="{BB962C8B-B14F-4D97-AF65-F5344CB8AC3E}">
        <p14:creationId xmlns:p14="http://schemas.microsoft.com/office/powerpoint/2010/main" val="3756714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pic>
        <p:nvPicPr>
          <p:cNvPr id="6" name="그림 5">
            <a:extLst>
              <a:ext uri="{FF2B5EF4-FFF2-40B4-BE49-F238E27FC236}">
                <a16:creationId xmlns:a16="http://schemas.microsoft.com/office/drawing/2014/main" id="{1A485962-B9D3-B749-8826-8A2543CBBD50}"/>
              </a:ext>
            </a:extLst>
          </p:cNvPr>
          <p:cNvPicPr>
            <a:picLocks noChangeAspect="1"/>
          </p:cNvPicPr>
          <p:nvPr/>
        </p:nvPicPr>
        <p:blipFill>
          <a:blip r:embed="rId3"/>
          <a:stretch>
            <a:fillRect/>
          </a:stretch>
        </p:blipFill>
        <p:spPr>
          <a:xfrm>
            <a:off x="0" y="1313644"/>
            <a:ext cx="9144000" cy="4755221"/>
          </a:xfrm>
          <a:prstGeom prst="rect">
            <a:avLst/>
          </a:prstGeom>
        </p:spPr>
      </p:pic>
    </p:spTree>
    <p:extLst>
      <p:ext uri="{BB962C8B-B14F-4D97-AF65-F5344CB8AC3E}">
        <p14:creationId xmlns:p14="http://schemas.microsoft.com/office/powerpoint/2010/main" val="1028563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pic>
        <p:nvPicPr>
          <p:cNvPr id="6" name="그림 5">
            <a:extLst>
              <a:ext uri="{FF2B5EF4-FFF2-40B4-BE49-F238E27FC236}">
                <a16:creationId xmlns:a16="http://schemas.microsoft.com/office/drawing/2014/main" id="{5384E8DA-4A96-A247-8DEF-E7FF7ACEF94A}"/>
              </a:ext>
            </a:extLst>
          </p:cNvPr>
          <p:cNvPicPr>
            <a:picLocks noChangeAspect="1"/>
          </p:cNvPicPr>
          <p:nvPr/>
        </p:nvPicPr>
        <p:blipFill>
          <a:blip r:embed="rId3"/>
          <a:stretch>
            <a:fillRect/>
          </a:stretch>
        </p:blipFill>
        <p:spPr>
          <a:xfrm>
            <a:off x="2742880" y="1221049"/>
            <a:ext cx="5383850" cy="3833774"/>
          </a:xfrm>
          <a:prstGeom prst="rect">
            <a:avLst/>
          </a:prstGeom>
        </p:spPr>
      </p:pic>
      <p:pic>
        <p:nvPicPr>
          <p:cNvPr id="8" name="그림 7">
            <a:extLst>
              <a:ext uri="{FF2B5EF4-FFF2-40B4-BE49-F238E27FC236}">
                <a16:creationId xmlns:a16="http://schemas.microsoft.com/office/drawing/2014/main" id="{B83B4278-086A-0A49-B8FE-86B02E246A00}"/>
              </a:ext>
            </a:extLst>
          </p:cNvPr>
          <p:cNvPicPr>
            <a:picLocks noChangeAspect="1"/>
          </p:cNvPicPr>
          <p:nvPr/>
        </p:nvPicPr>
        <p:blipFill>
          <a:blip r:embed="rId4"/>
          <a:stretch>
            <a:fillRect/>
          </a:stretch>
        </p:blipFill>
        <p:spPr>
          <a:xfrm>
            <a:off x="1777526" y="5011501"/>
            <a:ext cx="5896598" cy="1149959"/>
          </a:xfrm>
          <a:prstGeom prst="rect">
            <a:avLst/>
          </a:prstGeom>
        </p:spPr>
      </p:pic>
      <p:sp>
        <p:nvSpPr>
          <p:cNvPr id="11" name="직사각형 10">
            <a:extLst>
              <a:ext uri="{FF2B5EF4-FFF2-40B4-BE49-F238E27FC236}">
                <a16:creationId xmlns:a16="http://schemas.microsoft.com/office/drawing/2014/main" id="{FA079B93-C539-304E-9F5D-ABC91F466007}"/>
              </a:ext>
            </a:extLst>
          </p:cNvPr>
          <p:cNvSpPr/>
          <p:nvPr/>
        </p:nvSpPr>
        <p:spPr>
          <a:xfrm>
            <a:off x="432005" y="3394112"/>
            <a:ext cx="2267539" cy="1015663"/>
          </a:xfrm>
          <a:prstGeom prst="rect">
            <a:avLst/>
          </a:prstGeom>
        </p:spPr>
        <p:txBody>
          <a:bodyPr wrap="square">
            <a:spAutoFit/>
          </a:bodyPr>
          <a:lstStyle/>
          <a:p>
            <a:r>
              <a:rPr lang="en" altLang="ko-Kore-KR" sz="1200" dirty="0">
                <a:solidFill>
                  <a:srgbClr val="000000"/>
                </a:solidFill>
                <a:latin typeface="Arial" panose="020B0604020202020204" pitchFamily="34" charset="0"/>
              </a:rPr>
              <a:t>forward variable </a:t>
            </a:r>
            <a:r>
              <a:rPr lang="ko-KR" altLang="en-US" sz="1200" dirty="0">
                <a:solidFill>
                  <a:srgbClr val="000000"/>
                </a:solidFill>
                <a:latin typeface="Arial" panose="020B0604020202020204" pitchFamily="34" charset="0"/>
              </a:rPr>
              <a:t>알파</a:t>
            </a:r>
            <a:r>
              <a:rPr lang="en-US" altLang="ko-KR" sz="1200" dirty="0">
                <a:solidFill>
                  <a:srgbClr val="000000"/>
                </a:solidFill>
                <a:latin typeface="Arial" panose="020B0604020202020204" pitchFamily="34" charset="0"/>
              </a:rPr>
              <a:t>(</a:t>
            </a:r>
            <a:r>
              <a:rPr lang="en" altLang="ko-Kore-KR" sz="1200" dirty="0">
                <a:solidFill>
                  <a:srgbClr val="000000"/>
                </a:solidFill>
                <a:latin typeface="Arial" panose="020B0604020202020204" pitchFamily="34" charset="0"/>
              </a:rPr>
              <a:t>s)</a:t>
            </a:r>
            <a:br>
              <a:rPr lang="en-US" altLang="ko-KR" sz="1200" dirty="0">
                <a:solidFill>
                  <a:srgbClr val="000000"/>
                </a:solidFill>
                <a:latin typeface="Arial" panose="020B0604020202020204" pitchFamily="34" charset="0"/>
              </a:rPr>
            </a:br>
            <a:endParaRPr lang="en-US" altLang="ko-KR" sz="1200" dirty="0">
              <a:solidFill>
                <a:srgbClr val="000000"/>
              </a:solidFill>
              <a:latin typeface="Arial" panose="020B0604020202020204" pitchFamily="34" charset="0"/>
            </a:endParaRPr>
          </a:p>
          <a:p>
            <a:r>
              <a:rPr lang="ko-KR" altLang="en-US" sz="1200" dirty="0">
                <a:solidFill>
                  <a:srgbClr val="000000"/>
                </a:solidFill>
                <a:latin typeface="Arial" panose="020B0604020202020204" pitchFamily="34" charset="0"/>
              </a:rPr>
              <a:t>이것은 시간 </a:t>
            </a:r>
            <a:r>
              <a:rPr lang="en" altLang="ko-Kore-KR" sz="1200" dirty="0">
                <a:solidFill>
                  <a:srgbClr val="000000"/>
                </a:solidFill>
                <a:latin typeface="Arial" panose="020B0604020202020204" pitchFamily="34" charset="0"/>
              </a:rPr>
              <a:t>t</a:t>
            </a:r>
            <a:r>
              <a:rPr lang="ko-KR" altLang="en-US" sz="1200" dirty="0">
                <a:solidFill>
                  <a:srgbClr val="000000"/>
                </a:solidFill>
                <a:latin typeface="Arial" panose="020B0604020202020204" pitchFamily="34" charset="0"/>
              </a:rPr>
              <a:t>에서 모든 </a:t>
            </a:r>
            <a:r>
              <a:rPr lang="en" altLang="ko-Kore-KR" sz="1200" dirty="0">
                <a:solidFill>
                  <a:srgbClr val="000000"/>
                </a:solidFill>
                <a:latin typeface="Arial" panose="020B0604020202020204" pitchFamily="34" charset="0"/>
              </a:rPr>
              <a:t>paths </a:t>
            </a:r>
            <a:r>
              <a:rPr lang="ko-KR" altLang="en-US" sz="1200" dirty="0">
                <a:solidFill>
                  <a:srgbClr val="000000"/>
                </a:solidFill>
                <a:latin typeface="Arial" panose="020B0604020202020204" pitchFamily="34" charset="0"/>
              </a:rPr>
              <a:t>의 시퀀스 </a:t>
            </a:r>
            <a:r>
              <a:rPr lang="en-US" altLang="ko-KR" sz="1200" dirty="0">
                <a:solidFill>
                  <a:srgbClr val="000000"/>
                </a:solidFill>
                <a:latin typeface="Arial" panose="020B0604020202020204" pitchFamily="34" charset="0"/>
              </a:rPr>
              <a:t>1</a:t>
            </a:r>
            <a:r>
              <a:rPr lang="ko-KR" altLang="en-US" sz="1200" dirty="0" err="1">
                <a:solidFill>
                  <a:srgbClr val="000000"/>
                </a:solidFill>
                <a:latin typeface="Arial" panose="020B0604020202020204" pitchFamily="34" charset="0"/>
              </a:rPr>
              <a:t>부터</a:t>
            </a:r>
            <a:r>
              <a:rPr lang="ko-KR" altLang="en-US" sz="1200" dirty="0">
                <a:solidFill>
                  <a:srgbClr val="000000"/>
                </a:solidFill>
                <a:latin typeface="Arial" panose="020B0604020202020204" pitchFamily="34" charset="0"/>
              </a:rPr>
              <a:t> </a:t>
            </a:r>
            <a:r>
              <a:rPr lang="en" altLang="ko-Kore-KR" sz="1200" dirty="0">
                <a:solidFill>
                  <a:srgbClr val="000000"/>
                </a:solidFill>
                <a:latin typeface="Arial" panose="020B0604020202020204" pitchFamily="34" charset="0"/>
              </a:rPr>
              <a:t>p </a:t>
            </a:r>
            <a:r>
              <a:rPr lang="ko-KR" altLang="en-US" sz="1200" dirty="0" err="1">
                <a:solidFill>
                  <a:srgbClr val="000000"/>
                </a:solidFill>
                <a:latin typeface="Arial" panose="020B0604020202020204" pitchFamily="34" charset="0"/>
              </a:rPr>
              <a:t>까지의</a:t>
            </a:r>
            <a:r>
              <a:rPr lang="ko-KR" altLang="en-US" sz="1200" dirty="0">
                <a:solidFill>
                  <a:srgbClr val="000000"/>
                </a:solidFill>
                <a:latin typeface="Arial" panose="020B0604020202020204" pitchFamily="34" charset="0"/>
              </a:rPr>
              <a:t> 확률입니다</a:t>
            </a:r>
            <a:r>
              <a:rPr lang="en-US" altLang="ko-KR" sz="1200" dirty="0">
                <a:solidFill>
                  <a:srgbClr val="000000"/>
                </a:solidFill>
                <a:latin typeface="Arial" panose="020B0604020202020204" pitchFamily="34" charset="0"/>
              </a:rPr>
              <a:t>.</a:t>
            </a:r>
            <a:endParaRPr lang="en-US" altLang="ko-KR" sz="1200" b="0" i="0" dirty="0">
              <a:solidFill>
                <a:srgbClr val="000000"/>
              </a:solidFill>
              <a:effectLst/>
              <a:latin typeface="Arial" panose="020B0604020202020204" pitchFamily="34" charset="0"/>
            </a:endParaRPr>
          </a:p>
        </p:txBody>
      </p:sp>
      <p:pic>
        <p:nvPicPr>
          <p:cNvPr id="12" name="그림 11">
            <a:extLst>
              <a:ext uri="{FF2B5EF4-FFF2-40B4-BE49-F238E27FC236}">
                <a16:creationId xmlns:a16="http://schemas.microsoft.com/office/drawing/2014/main" id="{500EB9A4-E9D8-C54D-A786-34ACBEAB02A8}"/>
              </a:ext>
            </a:extLst>
          </p:cNvPr>
          <p:cNvPicPr>
            <a:picLocks noChangeAspect="1"/>
          </p:cNvPicPr>
          <p:nvPr/>
        </p:nvPicPr>
        <p:blipFill>
          <a:blip r:embed="rId5"/>
          <a:stretch>
            <a:fillRect/>
          </a:stretch>
        </p:blipFill>
        <p:spPr>
          <a:xfrm>
            <a:off x="70478" y="1714990"/>
            <a:ext cx="3414096" cy="809121"/>
          </a:xfrm>
          <a:prstGeom prst="rect">
            <a:avLst/>
          </a:prstGeom>
        </p:spPr>
      </p:pic>
      <p:pic>
        <p:nvPicPr>
          <p:cNvPr id="13" name="그림 12">
            <a:extLst>
              <a:ext uri="{FF2B5EF4-FFF2-40B4-BE49-F238E27FC236}">
                <a16:creationId xmlns:a16="http://schemas.microsoft.com/office/drawing/2014/main" id="{F9A6D999-2C88-534B-89F1-C72BBDA9F7AD}"/>
              </a:ext>
            </a:extLst>
          </p:cNvPr>
          <p:cNvPicPr>
            <a:picLocks noChangeAspect="1"/>
          </p:cNvPicPr>
          <p:nvPr/>
        </p:nvPicPr>
        <p:blipFill>
          <a:blip r:embed="rId6"/>
          <a:stretch>
            <a:fillRect/>
          </a:stretch>
        </p:blipFill>
        <p:spPr>
          <a:xfrm>
            <a:off x="70478" y="2658082"/>
            <a:ext cx="2832100" cy="546100"/>
          </a:xfrm>
          <a:prstGeom prst="rect">
            <a:avLst/>
          </a:prstGeom>
        </p:spPr>
      </p:pic>
    </p:spTree>
    <p:extLst>
      <p:ext uri="{BB962C8B-B14F-4D97-AF65-F5344CB8AC3E}">
        <p14:creationId xmlns:p14="http://schemas.microsoft.com/office/powerpoint/2010/main" val="2956114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pic>
        <p:nvPicPr>
          <p:cNvPr id="3" name="그림 2">
            <a:extLst>
              <a:ext uri="{FF2B5EF4-FFF2-40B4-BE49-F238E27FC236}">
                <a16:creationId xmlns:a16="http://schemas.microsoft.com/office/drawing/2014/main" id="{FA16E427-ADD9-A54D-BF59-28EA3472690F}"/>
              </a:ext>
            </a:extLst>
          </p:cNvPr>
          <p:cNvPicPr>
            <a:picLocks noChangeAspect="1"/>
          </p:cNvPicPr>
          <p:nvPr/>
        </p:nvPicPr>
        <p:blipFill>
          <a:blip r:embed="rId3"/>
          <a:stretch>
            <a:fillRect/>
          </a:stretch>
        </p:blipFill>
        <p:spPr>
          <a:xfrm>
            <a:off x="2545994" y="964405"/>
            <a:ext cx="6718300" cy="4343400"/>
          </a:xfrm>
          <a:prstGeom prst="rect">
            <a:avLst/>
          </a:prstGeom>
        </p:spPr>
      </p:pic>
      <p:pic>
        <p:nvPicPr>
          <p:cNvPr id="4" name="그림 3">
            <a:extLst>
              <a:ext uri="{FF2B5EF4-FFF2-40B4-BE49-F238E27FC236}">
                <a16:creationId xmlns:a16="http://schemas.microsoft.com/office/drawing/2014/main" id="{9C148AC1-60DD-BB40-AF82-96FAF1EDBABE}"/>
              </a:ext>
            </a:extLst>
          </p:cNvPr>
          <p:cNvPicPr>
            <a:picLocks noChangeAspect="1"/>
          </p:cNvPicPr>
          <p:nvPr/>
        </p:nvPicPr>
        <p:blipFill>
          <a:blip r:embed="rId4"/>
          <a:stretch>
            <a:fillRect/>
          </a:stretch>
        </p:blipFill>
        <p:spPr>
          <a:xfrm>
            <a:off x="1880074" y="5098778"/>
            <a:ext cx="5383850" cy="1147988"/>
          </a:xfrm>
          <a:prstGeom prst="rect">
            <a:avLst/>
          </a:prstGeom>
        </p:spPr>
      </p:pic>
      <p:sp>
        <p:nvSpPr>
          <p:cNvPr id="11" name="직사각형 10">
            <a:extLst>
              <a:ext uri="{FF2B5EF4-FFF2-40B4-BE49-F238E27FC236}">
                <a16:creationId xmlns:a16="http://schemas.microsoft.com/office/drawing/2014/main" id="{D21B21BC-6DAD-024C-ADCB-36A9867F6D52}"/>
              </a:ext>
            </a:extLst>
          </p:cNvPr>
          <p:cNvSpPr/>
          <p:nvPr/>
        </p:nvSpPr>
        <p:spPr>
          <a:xfrm>
            <a:off x="709001" y="3394112"/>
            <a:ext cx="2267539" cy="1015663"/>
          </a:xfrm>
          <a:prstGeom prst="rect">
            <a:avLst/>
          </a:prstGeom>
        </p:spPr>
        <p:txBody>
          <a:bodyPr wrap="square">
            <a:spAutoFit/>
          </a:bodyPr>
          <a:lstStyle/>
          <a:p>
            <a:r>
              <a:rPr lang="en" altLang="ko-Kore-KR" sz="1200" dirty="0">
                <a:solidFill>
                  <a:srgbClr val="000000"/>
                </a:solidFill>
                <a:latin typeface="Arial" panose="020B0604020202020204" pitchFamily="34" charset="0"/>
              </a:rPr>
              <a:t>forward variable </a:t>
            </a:r>
            <a:r>
              <a:rPr lang="ko-KR" altLang="en-US" sz="1200" dirty="0">
                <a:solidFill>
                  <a:srgbClr val="000000"/>
                </a:solidFill>
                <a:latin typeface="Arial" panose="020B0604020202020204" pitchFamily="34" charset="0"/>
              </a:rPr>
              <a:t>알파</a:t>
            </a:r>
            <a:r>
              <a:rPr lang="en-US" altLang="ko-KR" sz="1200" dirty="0">
                <a:solidFill>
                  <a:srgbClr val="000000"/>
                </a:solidFill>
                <a:latin typeface="Arial" panose="020B0604020202020204" pitchFamily="34" charset="0"/>
              </a:rPr>
              <a:t>(</a:t>
            </a:r>
            <a:r>
              <a:rPr lang="en" altLang="ko-Kore-KR" sz="1200" dirty="0">
                <a:solidFill>
                  <a:srgbClr val="000000"/>
                </a:solidFill>
                <a:latin typeface="Arial" panose="020B0604020202020204" pitchFamily="34" charset="0"/>
              </a:rPr>
              <a:t>s)</a:t>
            </a:r>
            <a:br>
              <a:rPr lang="en-US" altLang="ko-KR" sz="1200" dirty="0">
                <a:solidFill>
                  <a:srgbClr val="000000"/>
                </a:solidFill>
                <a:latin typeface="Arial" panose="020B0604020202020204" pitchFamily="34" charset="0"/>
              </a:rPr>
            </a:br>
            <a:endParaRPr lang="en-US" altLang="ko-KR" sz="1200" dirty="0">
              <a:solidFill>
                <a:srgbClr val="000000"/>
              </a:solidFill>
              <a:latin typeface="Arial" panose="020B0604020202020204" pitchFamily="34" charset="0"/>
            </a:endParaRPr>
          </a:p>
          <a:p>
            <a:r>
              <a:rPr lang="ko-KR" altLang="en-US" sz="1200" dirty="0">
                <a:solidFill>
                  <a:srgbClr val="000000"/>
                </a:solidFill>
                <a:latin typeface="Arial" panose="020B0604020202020204" pitchFamily="34" charset="0"/>
              </a:rPr>
              <a:t>이것은 시간 </a:t>
            </a:r>
            <a:r>
              <a:rPr lang="en" altLang="ko-Kore-KR" sz="1200" dirty="0">
                <a:solidFill>
                  <a:srgbClr val="000000"/>
                </a:solidFill>
                <a:latin typeface="Arial" panose="020B0604020202020204" pitchFamily="34" charset="0"/>
              </a:rPr>
              <a:t>t</a:t>
            </a:r>
            <a:r>
              <a:rPr lang="ko-KR" altLang="en-US" sz="1200" dirty="0">
                <a:solidFill>
                  <a:srgbClr val="000000"/>
                </a:solidFill>
                <a:latin typeface="Arial" panose="020B0604020202020204" pitchFamily="34" charset="0"/>
              </a:rPr>
              <a:t>에서 모든 </a:t>
            </a:r>
            <a:r>
              <a:rPr lang="en" altLang="ko-Kore-KR" sz="1200" dirty="0">
                <a:solidFill>
                  <a:srgbClr val="000000"/>
                </a:solidFill>
                <a:latin typeface="Arial" panose="020B0604020202020204" pitchFamily="34" charset="0"/>
              </a:rPr>
              <a:t>paths </a:t>
            </a:r>
            <a:r>
              <a:rPr lang="ko-KR" altLang="en-US" sz="1200" dirty="0">
                <a:solidFill>
                  <a:srgbClr val="000000"/>
                </a:solidFill>
                <a:latin typeface="Arial" panose="020B0604020202020204" pitchFamily="34" charset="0"/>
              </a:rPr>
              <a:t>의 시퀀스 </a:t>
            </a:r>
            <a:r>
              <a:rPr lang="en-US" altLang="ko-KR" sz="1200" dirty="0">
                <a:solidFill>
                  <a:srgbClr val="000000"/>
                </a:solidFill>
                <a:latin typeface="Arial" panose="020B0604020202020204" pitchFamily="34" charset="0"/>
              </a:rPr>
              <a:t>1</a:t>
            </a:r>
            <a:r>
              <a:rPr lang="ko-KR" altLang="en-US" sz="1200" dirty="0" err="1">
                <a:solidFill>
                  <a:srgbClr val="000000"/>
                </a:solidFill>
                <a:latin typeface="Arial" panose="020B0604020202020204" pitchFamily="34" charset="0"/>
              </a:rPr>
              <a:t>부터</a:t>
            </a:r>
            <a:r>
              <a:rPr lang="ko-KR" altLang="en-US" sz="1200" dirty="0">
                <a:solidFill>
                  <a:srgbClr val="000000"/>
                </a:solidFill>
                <a:latin typeface="Arial" panose="020B0604020202020204" pitchFamily="34" charset="0"/>
              </a:rPr>
              <a:t> </a:t>
            </a:r>
            <a:r>
              <a:rPr lang="en" altLang="ko-Kore-KR" sz="1200" dirty="0">
                <a:solidFill>
                  <a:srgbClr val="000000"/>
                </a:solidFill>
                <a:latin typeface="Arial" panose="020B0604020202020204" pitchFamily="34" charset="0"/>
              </a:rPr>
              <a:t>p </a:t>
            </a:r>
            <a:r>
              <a:rPr lang="ko-KR" altLang="en-US" sz="1200" dirty="0" err="1">
                <a:solidFill>
                  <a:srgbClr val="000000"/>
                </a:solidFill>
                <a:latin typeface="Arial" panose="020B0604020202020204" pitchFamily="34" charset="0"/>
              </a:rPr>
              <a:t>까지의</a:t>
            </a:r>
            <a:r>
              <a:rPr lang="ko-KR" altLang="en-US" sz="1200" dirty="0">
                <a:solidFill>
                  <a:srgbClr val="000000"/>
                </a:solidFill>
                <a:latin typeface="Arial" panose="020B0604020202020204" pitchFamily="34" charset="0"/>
              </a:rPr>
              <a:t> 확률입니다</a:t>
            </a:r>
            <a:r>
              <a:rPr lang="en-US" altLang="ko-KR" sz="1200" dirty="0">
                <a:solidFill>
                  <a:srgbClr val="000000"/>
                </a:solidFill>
                <a:latin typeface="Arial" panose="020B0604020202020204" pitchFamily="34" charset="0"/>
              </a:rPr>
              <a:t>.</a:t>
            </a:r>
            <a:endParaRPr lang="en-US" altLang="ko-KR" sz="1200" b="0" i="0" dirty="0">
              <a:solidFill>
                <a:srgbClr val="000000"/>
              </a:solidFill>
              <a:effectLst/>
              <a:latin typeface="Arial" panose="020B0604020202020204" pitchFamily="34" charset="0"/>
            </a:endParaRPr>
          </a:p>
        </p:txBody>
      </p:sp>
      <p:pic>
        <p:nvPicPr>
          <p:cNvPr id="12" name="그림 11">
            <a:extLst>
              <a:ext uri="{FF2B5EF4-FFF2-40B4-BE49-F238E27FC236}">
                <a16:creationId xmlns:a16="http://schemas.microsoft.com/office/drawing/2014/main" id="{5203CBE1-6418-5541-A588-6CE731FC5CDD}"/>
              </a:ext>
            </a:extLst>
          </p:cNvPr>
          <p:cNvPicPr>
            <a:picLocks noChangeAspect="1"/>
          </p:cNvPicPr>
          <p:nvPr/>
        </p:nvPicPr>
        <p:blipFill>
          <a:blip r:embed="rId5"/>
          <a:stretch>
            <a:fillRect/>
          </a:stretch>
        </p:blipFill>
        <p:spPr>
          <a:xfrm>
            <a:off x="347474" y="1714990"/>
            <a:ext cx="3414096" cy="809121"/>
          </a:xfrm>
          <a:prstGeom prst="rect">
            <a:avLst/>
          </a:prstGeom>
        </p:spPr>
      </p:pic>
      <p:pic>
        <p:nvPicPr>
          <p:cNvPr id="13" name="그림 12">
            <a:extLst>
              <a:ext uri="{FF2B5EF4-FFF2-40B4-BE49-F238E27FC236}">
                <a16:creationId xmlns:a16="http://schemas.microsoft.com/office/drawing/2014/main" id="{88BFA7AF-AA96-1442-893C-5F13FC966254}"/>
              </a:ext>
            </a:extLst>
          </p:cNvPr>
          <p:cNvPicPr>
            <a:picLocks noChangeAspect="1"/>
          </p:cNvPicPr>
          <p:nvPr/>
        </p:nvPicPr>
        <p:blipFill>
          <a:blip r:embed="rId6"/>
          <a:stretch>
            <a:fillRect/>
          </a:stretch>
        </p:blipFill>
        <p:spPr>
          <a:xfrm>
            <a:off x="347474" y="2658082"/>
            <a:ext cx="2832100" cy="546100"/>
          </a:xfrm>
          <a:prstGeom prst="rect">
            <a:avLst/>
          </a:prstGeom>
        </p:spPr>
      </p:pic>
    </p:spTree>
    <p:extLst>
      <p:ext uri="{BB962C8B-B14F-4D97-AF65-F5344CB8AC3E}">
        <p14:creationId xmlns:p14="http://schemas.microsoft.com/office/powerpoint/2010/main" val="1783181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81038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Loss function?</a:t>
            </a:r>
          </a:p>
        </p:txBody>
      </p:sp>
      <p:sp>
        <p:nvSpPr>
          <p:cNvPr id="5" name="직사각형 4">
            <a:extLst>
              <a:ext uri="{FF2B5EF4-FFF2-40B4-BE49-F238E27FC236}">
                <a16:creationId xmlns:a16="http://schemas.microsoft.com/office/drawing/2014/main" id="{0EC0E2B8-5108-BA47-9F29-030F54A84763}"/>
              </a:ext>
            </a:extLst>
          </p:cNvPr>
          <p:cNvSpPr/>
          <p:nvPr/>
        </p:nvSpPr>
        <p:spPr>
          <a:xfrm>
            <a:off x="1379392" y="6418103"/>
            <a:ext cx="7564828" cy="276999"/>
          </a:xfrm>
          <a:prstGeom prst="rect">
            <a:avLst/>
          </a:prstGeom>
        </p:spPr>
        <p:txBody>
          <a:bodyPr wrap="none">
            <a:spAutoFit/>
          </a:bodyPr>
          <a:lstStyle/>
          <a:p>
            <a:r>
              <a:rPr lang="en" altLang="ko-Kore-KR" sz="1200" dirty="0">
                <a:hlinkClick r:id="rId2"/>
              </a:rPr>
              <a:t>http://www.cs.cmu.edu/afs/cs/user/bhiksha/WWW/courses/deeplearning/Fall.2018/www/recitations/recitation8.pdf</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559975" y="4810390"/>
            <a:ext cx="7910701" cy="923330"/>
          </a:xfrm>
          <a:prstGeom prst="rect">
            <a:avLst/>
          </a:prstGeom>
        </p:spPr>
        <p:txBody>
          <a:bodyPr wrap="square">
            <a:spAutoFit/>
          </a:bodyPr>
          <a:lstStyle/>
          <a:p>
            <a:r>
              <a:rPr lang="ko-KR" altLang="en-US" dirty="0"/>
              <a:t>연결이 반드시 </a:t>
            </a:r>
            <a:r>
              <a:rPr lang="ko-KR" altLang="en-US" dirty="0" err="1"/>
              <a:t>왼쪽위</a:t>
            </a:r>
            <a:r>
              <a:rPr lang="ko-KR" altLang="en-US" dirty="0"/>
              <a:t> 끝의 </a:t>
            </a:r>
            <a:r>
              <a:rPr lang="en" altLang="ko-Kore-KR" dirty="0"/>
              <a:t>blank </a:t>
            </a:r>
            <a:r>
              <a:rPr lang="ko-KR" altLang="en-US" dirty="0"/>
              <a:t>혹은 왼쪽 </a:t>
            </a:r>
            <a:r>
              <a:rPr lang="en-US" altLang="ko-KR" dirty="0"/>
              <a:t>2</a:t>
            </a:r>
            <a:r>
              <a:rPr lang="ko-KR" altLang="en-US" dirty="0" err="1"/>
              <a:t>번째행의</a:t>
            </a:r>
            <a:r>
              <a:rPr lang="ko-KR" altLang="en-US" dirty="0"/>
              <a:t> </a:t>
            </a:r>
            <a:r>
              <a:rPr lang="en" altLang="ko-Kore-KR" dirty="0"/>
              <a:t>C</a:t>
            </a:r>
            <a:r>
              <a:rPr lang="ko-KR" altLang="en-US" dirty="0"/>
              <a:t>에서 </a:t>
            </a:r>
            <a:r>
              <a:rPr lang="ko-KR" altLang="en-US" dirty="0" err="1"/>
              <a:t>부터</a:t>
            </a:r>
            <a:r>
              <a:rPr lang="ko-KR" altLang="en-US" dirty="0"/>
              <a:t> 우측 끝의 </a:t>
            </a:r>
            <a:r>
              <a:rPr lang="en" altLang="ko-Kore-KR" dirty="0"/>
              <a:t>T</a:t>
            </a:r>
            <a:r>
              <a:rPr lang="ko-KR" altLang="en-US" dirty="0"/>
              <a:t>나 오른쪽 아래 끝의 </a:t>
            </a:r>
            <a:r>
              <a:rPr lang="en" altLang="ko-Kore-KR" dirty="0"/>
              <a:t>blank </a:t>
            </a:r>
            <a:r>
              <a:rPr lang="ko-KR" altLang="en-US" dirty="0"/>
              <a:t>까지 </a:t>
            </a:r>
            <a:r>
              <a:rPr lang="ko-KR" altLang="en-US" dirty="0" err="1"/>
              <a:t>연결되야</a:t>
            </a:r>
            <a:r>
              <a:rPr lang="ko-KR" altLang="en-US" dirty="0"/>
              <a:t> 한다</a:t>
            </a:r>
            <a:r>
              <a:rPr lang="en-US" altLang="ko-KR" dirty="0"/>
              <a:t>. </a:t>
            </a:r>
          </a:p>
          <a:p>
            <a:r>
              <a:rPr lang="ko-KR" altLang="en-US" dirty="0"/>
              <a:t>그렇기 때문에 왼쪽 아래와 오른쪽 위의 노드들은 연결이 생길 수 없다</a:t>
            </a:r>
            <a:r>
              <a:rPr lang="en-US" altLang="ko-KR" dirty="0"/>
              <a:t>.</a:t>
            </a:r>
          </a:p>
        </p:txBody>
      </p:sp>
      <p:pic>
        <p:nvPicPr>
          <p:cNvPr id="6" name="그림 5">
            <a:extLst>
              <a:ext uri="{FF2B5EF4-FFF2-40B4-BE49-F238E27FC236}">
                <a16:creationId xmlns:a16="http://schemas.microsoft.com/office/drawing/2014/main" id="{142008FF-F92A-3E43-99A8-991C165B0FD5}"/>
              </a:ext>
            </a:extLst>
          </p:cNvPr>
          <p:cNvPicPr>
            <a:picLocks noChangeAspect="1"/>
          </p:cNvPicPr>
          <p:nvPr/>
        </p:nvPicPr>
        <p:blipFill>
          <a:blip r:embed="rId3"/>
          <a:stretch>
            <a:fillRect/>
          </a:stretch>
        </p:blipFill>
        <p:spPr>
          <a:xfrm>
            <a:off x="725341" y="3047892"/>
            <a:ext cx="2146045" cy="770909"/>
          </a:xfrm>
          <a:prstGeom prst="rect">
            <a:avLst/>
          </a:prstGeom>
        </p:spPr>
      </p:pic>
      <p:pic>
        <p:nvPicPr>
          <p:cNvPr id="7" name="그림 6">
            <a:extLst>
              <a:ext uri="{FF2B5EF4-FFF2-40B4-BE49-F238E27FC236}">
                <a16:creationId xmlns:a16="http://schemas.microsoft.com/office/drawing/2014/main" id="{1DEE32D5-2DCF-9F4E-AC0A-3313EEA3FDAB}"/>
              </a:ext>
            </a:extLst>
          </p:cNvPr>
          <p:cNvPicPr>
            <a:picLocks noChangeAspect="1"/>
          </p:cNvPicPr>
          <p:nvPr/>
        </p:nvPicPr>
        <p:blipFill>
          <a:blip r:embed="rId4"/>
          <a:stretch>
            <a:fillRect/>
          </a:stretch>
        </p:blipFill>
        <p:spPr>
          <a:xfrm>
            <a:off x="725341" y="2487432"/>
            <a:ext cx="3789985" cy="468654"/>
          </a:xfrm>
          <a:prstGeom prst="rect">
            <a:avLst/>
          </a:prstGeom>
        </p:spPr>
      </p:pic>
      <p:pic>
        <p:nvPicPr>
          <p:cNvPr id="8" name="그림 7">
            <a:extLst>
              <a:ext uri="{FF2B5EF4-FFF2-40B4-BE49-F238E27FC236}">
                <a16:creationId xmlns:a16="http://schemas.microsoft.com/office/drawing/2014/main" id="{43C01721-859E-0A43-83FB-432105D7A5FC}"/>
              </a:ext>
            </a:extLst>
          </p:cNvPr>
          <p:cNvPicPr>
            <a:picLocks noChangeAspect="1"/>
          </p:cNvPicPr>
          <p:nvPr/>
        </p:nvPicPr>
        <p:blipFill>
          <a:blip r:embed="rId5"/>
          <a:stretch>
            <a:fillRect/>
          </a:stretch>
        </p:blipFill>
        <p:spPr>
          <a:xfrm>
            <a:off x="4571998" y="1821441"/>
            <a:ext cx="3935213" cy="2536914"/>
          </a:xfrm>
          <a:prstGeom prst="rect">
            <a:avLst/>
          </a:prstGeom>
        </p:spPr>
      </p:pic>
    </p:spTree>
    <p:extLst>
      <p:ext uri="{BB962C8B-B14F-4D97-AF65-F5344CB8AC3E}">
        <p14:creationId xmlns:p14="http://schemas.microsoft.com/office/powerpoint/2010/main" val="1428246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899605"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a:t>
            </a:r>
          </a:p>
        </p:txBody>
      </p:sp>
      <p:sp>
        <p:nvSpPr>
          <p:cNvPr id="5" name="직사각형 4">
            <a:extLst>
              <a:ext uri="{FF2B5EF4-FFF2-40B4-BE49-F238E27FC236}">
                <a16:creationId xmlns:a16="http://schemas.microsoft.com/office/drawing/2014/main" id="{0EC0E2B8-5108-BA47-9F29-030F54A84763}"/>
              </a:ext>
            </a:extLst>
          </p:cNvPr>
          <p:cNvSpPr/>
          <p:nvPr/>
        </p:nvSpPr>
        <p:spPr>
          <a:xfrm>
            <a:off x="6998944" y="6418103"/>
            <a:ext cx="1945276" cy="276999"/>
          </a:xfrm>
          <a:prstGeom prst="rect">
            <a:avLst/>
          </a:prstGeom>
        </p:spPr>
        <p:txBody>
          <a:bodyPr wrap="none">
            <a:spAutoFit/>
          </a:bodyPr>
          <a:lstStyle/>
          <a:p>
            <a:r>
              <a:rPr lang="en" altLang="ko-Kore-KR" sz="1200" dirty="0">
                <a:hlinkClick r:id="rId2"/>
              </a:rPr>
              <a:t>https://distill.pub/2017/ctc/</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347474" y="4569987"/>
            <a:ext cx="8596746" cy="646331"/>
          </a:xfrm>
          <a:prstGeom prst="rect">
            <a:avLst/>
          </a:prstGeom>
        </p:spPr>
        <p:txBody>
          <a:bodyPr wrap="square">
            <a:spAutoFit/>
          </a:bodyPr>
          <a:lstStyle/>
          <a:p>
            <a:r>
              <a:rPr lang="en" altLang="ko-Kore-KR" dirty="0"/>
              <a:t>CTC</a:t>
            </a:r>
            <a:r>
              <a:rPr lang="ko-KR" altLang="en-US" dirty="0"/>
              <a:t>모델의 기본은 </a:t>
            </a:r>
            <a:r>
              <a:rPr lang="en" altLang="ko-Kore-KR" dirty="0"/>
              <a:t>RNN </a:t>
            </a:r>
            <a:r>
              <a:rPr lang="ko-KR" altLang="en-US" dirty="0"/>
              <a:t>기반의 </a:t>
            </a:r>
            <a:r>
              <a:rPr lang="en" altLang="ko-Kore-KR" dirty="0"/>
              <a:t>Sequence </a:t>
            </a:r>
            <a:r>
              <a:rPr lang="ko-KR" altLang="en-US" dirty="0"/>
              <a:t>모델을 </a:t>
            </a:r>
            <a:r>
              <a:rPr lang="ko-KR" altLang="en-US" dirty="0" err="1"/>
              <a:t>여러층</a:t>
            </a:r>
            <a:r>
              <a:rPr lang="ko-KR" altLang="en-US" dirty="0"/>
              <a:t> 쌓고</a:t>
            </a:r>
            <a:r>
              <a:rPr lang="en-US" altLang="ko-KR" dirty="0"/>
              <a:t>, </a:t>
            </a:r>
            <a:r>
              <a:rPr lang="ko-KR" altLang="en-US" dirty="0"/>
              <a:t>인코더로 들어오는 입력 데이터는 최종적으로 </a:t>
            </a:r>
            <a:r>
              <a:rPr lang="en" altLang="ko-Kore-KR" dirty="0" err="1"/>
              <a:t>softmax</a:t>
            </a:r>
            <a:r>
              <a:rPr lang="ko-KR" altLang="en-US" dirty="0" err="1"/>
              <a:t>를</a:t>
            </a:r>
            <a:r>
              <a:rPr lang="ko-KR" altLang="en-US" dirty="0"/>
              <a:t> 통과해서 출력됩니다</a:t>
            </a:r>
            <a:r>
              <a:rPr lang="en-US" altLang="ko-KR" dirty="0"/>
              <a:t>.</a:t>
            </a:r>
          </a:p>
        </p:txBody>
      </p:sp>
      <p:pic>
        <p:nvPicPr>
          <p:cNvPr id="4" name="그림 3">
            <a:extLst>
              <a:ext uri="{FF2B5EF4-FFF2-40B4-BE49-F238E27FC236}">
                <a16:creationId xmlns:a16="http://schemas.microsoft.com/office/drawing/2014/main" id="{7DA4CC92-A6E4-A445-B040-7D6BE3E8995F}"/>
              </a:ext>
            </a:extLst>
          </p:cNvPr>
          <p:cNvPicPr>
            <a:picLocks noChangeAspect="1"/>
          </p:cNvPicPr>
          <p:nvPr/>
        </p:nvPicPr>
        <p:blipFill>
          <a:blip r:embed="rId3"/>
          <a:stretch>
            <a:fillRect/>
          </a:stretch>
        </p:blipFill>
        <p:spPr>
          <a:xfrm>
            <a:off x="214086" y="1317585"/>
            <a:ext cx="8356600" cy="3048000"/>
          </a:xfrm>
          <a:prstGeom prst="rect">
            <a:avLst/>
          </a:prstGeom>
        </p:spPr>
      </p:pic>
    </p:spTree>
    <p:extLst>
      <p:ext uri="{BB962C8B-B14F-4D97-AF65-F5344CB8AC3E}">
        <p14:creationId xmlns:p14="http://schemas.microsoft.com/office/powerpoint/2010/main" val="427249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FF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011A29-ED1F-C04D-8B16-20B4A8171765}"/>
              </a:ext>
            </a:extLst>
          </p:cNvPr>
          <p:cNvSpPr txBox="1"/>
          <p:nvPr/>
        </p:nvSpPr>
        <p:spPr>
          <a:xfrm>
            <a:off x="2037492" y="3129897"/>
            <a:ext cx="5069016" cy="646331"/>
          </a:xfrm>
          <a:prstGeom prst="rect">
            <a:avLst/>
          </a:prstGeom>
          <a:noFill/>
        </p:spPr>
        <p:txBody>
          <a:bodyPr wrap="none" rtlCol="0">
            <a:spAutoFit/>
          </a:bodyPr>
          <a:lstStyle/>
          <a:p>
            <a:r>
              <a:rPr kumimoji="1" lang="ko-KR" altLang="en-US"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아주 간단한 </a:t>
            </a:r>
            <a:r>
              <a:rPr kumimoji="1" lang="ko-KR" altLang="en-US" sz="36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지난시간</a:t>
            </a:r>
            <a:r>
              <a:rPr kumimoji="1" lang="ko-KR" altLang="en-US"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 리뷰</a:t>
            </a:r>
            <a:r>
              <a:rPr kumimoji="1" lang="en-US" altLang="ko-KR" sz="36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a:t>
            </a:r>
          </a:p>
        </p:txBody>
      </p:sp>
    </p:spTree>
    <p:extLst>
      <p:ext uri="{BB962C8B-B14F-4D97-AF65-F5344CB8AC3E}">
        <p14:creationId xmlns:p14="http://schemas.microsoft.com/office/powerpoint/2010/main" val="3361546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215671"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CTC vs LAS</a:t>
            </a:r>
          </a:p>
        </p:txBody>
      </p:sp>
      <p:sp>
        <p:nvSpPr>
          <p:cNvPr id="5" name="직사각형 4">
            <a:extLst>
              <a:ext uri="{FF2B5EF4-FFF2-40B4-BE49-F238E27FC236}">
                <a16:creationId xmlns:a16="http://schemas.microsoft.com/office/drawing/2014/main" id="{0EC0E2B8-5108-BA47-9F29-030F54A84763}"/>
              </a:ext>
            </a:extLst>
          </p:cNvPr>
          <p:cNvSpPr/>
          <p:nvPr/>
        </p:nvSpPr>
        <p:spPr>
          <a:xfrm>
            <a:off x="6844671" y="6418103"/>
            <a:ext cx="2099549" cy="276999"/>
          </a:xfrm>
          <a:prstGeom prst="rect">
            <a:avLst/>
          </a:prstGeom>
        </p:spPr>
        <p:txBody>
          <a:bodyPr wrap="none">
            <a:spAutoFit/>
          </a:bodyPr>
          <a:lstStyle/>
          <a:p>
            <a:r>
              <a:rPr lang="en" altLang="ko-Kore-KR" sz="1200" dirty="0">
                <a:hlinkClick r:id="rId2"/>
              </a:rPr>
              <a:t>https://jybaek.tistory.com/793</a:t>
            </a:r>
            <a:endParaRPr lang="ko-KR" altLang="en-US" sz="1200" dirty="0"/>
          </a:p>
        </p:txBody>
      </p:sp>
      <p:sp>
        <p:nvSpPr>
          <p:cNvPr id="9" name="직사각형 8">
            <a:extLst>
              <a:ext uri="{FF2B5EF4-FFF2-40B4-BE49-F238E27FC236}">
                <a16:creationId xmlns:a16="http://schemas.microsoft.com/office/drawing/2014/main" id="{447E54C1-69EB-4548-BF97-6BC5A0E8BB99}"/>
              </a:ext>
            </a:extLst>
          </p:cNvPr>
          <p:cNvSpPr/>
          <p:nvPr/>
        </p:nvSpPr>
        <p:spPr>
          <a:xfrm>
            <a:off x="347474" y="4569987"/>
            <a:ext cx="8596746" cy="1477328"/>
          </a:xfrm>
          <a:prstGeom prst="rect">
            <a:avLst/>
          </a:prstGeom>
        </p:spPr>
        <p:txBody>
          <a:bodyPr wrap="square">
            <a:spAutoFit/>
          </a:bodyPr>
          <a:lstStyle/>
          <a:p>
            <a:r>
              <a:rPr lang="en" altLang="ko-Kore-KR" dirty="0"/>
              <a:t>CTC</a:t>
            </a:r>
            <a:r>
              <a:rPr lang="ko-KR" altLang="en-US" dirty="0"/>
              <a:t>모델의 기본은 </a:t>
            </a:r>
            <a:r>
              <a:rPr lang="en" altLang="ko-Kore-KR" dirty="0"/>
              <a:t>RNN </a:t>
            </a:r>
            <a:r>
              <a:rPr lang="ko-KR" altLang="en-US" dirty="0"/>
              <a:t>기반의 </a:t>
            </a:r>
            <a:r>
              <a:rPr lang="en" altLang="ko-Kore-KR" dirty="0"/>
              <a:t>Sequence </a:t>
            </a:r>
            <a:r>
              <a:rPr lang="ko-KR" altLang="en-US" dirty="0"/>
              <a:t>모델을 </a:t>
            </a:r>
            <a:r>
              <a:rPr lang="ko-KR" altLang="en-US" dirty="0" err="1"/>
              <a:t>여러층</a:t>
            </a:r>
            <a:r>
              <a:rPr lang="ko-KR" altLang="en-US" dirty="0"/>
              <a:t> 쌓고</a:t>
            </a:r>
            <a:r>
              <a:rPr lang="en-US" altLang="ko-KR" dirty="0"/>
              <a:t>, </a:t>
            </a:r>
            <a:r>
              <a:rPr lang="ko-KR" altLang="en-US" dirty="0"/>
              <a:t>인코더로 들어오는 입력 데이터는 최종적으로 </a:t>
            </a:r>
            <a:r>
              <a:rPr lang="en" altLang="ko-Kore-KR" dirty="0" err="1"/>
              <a:t>softmax</a:t>
            </a:r>
            <a:r>
              <a:rPr lang="ko-KR" altLang="en-US" dirty="0" err="1"/>
              <a:t>를</a:t>
            </a:r>
            <a:r>
              <a:rPr lang="ko-KR" altLang="en-US" dirty="0"/>
              <a:t> 통과해서 출력됩니다</a:t>
            </a:r>
            <a:r>
              <a:rPr lang="en-US" altLang="ko-KR" dirty="0"/>
              <a:t>.</a:t>
            </a:r>
          </a:p>
          <a:p>
            <a:endParaRPr lang="en-US" altLang="ko-KR" dirty="0"/>
          </a:p>
          <a:p>
            <a:r>
              <a:rPr lang="ko-KR" altLang="en-US" dirty="0"/>
              <a:t>반면 </a:t>
            </a:r>
            <a:r>
              <a:rPr lang="en-US" altLang="ko-KR" dirty="0"/>
              <a:t>LSA</a:t>
            </a:r>
            <a:r>
              <a:rPr lang="ko-KR" altLang="en-US" dirty="0"/>
              <a:t>는 </a:t>
            </a:r>
            <a:r>
              <a:rPr lang="en-US" altLang="ko-Kore-KR" b="1" dirty="0"/>
              <a:t>input X</a:t>
            </a:r>
            <a:r>
              <a:rPr lang="ko-KR" altLang="en-US" dirty="0"/>
              <a:t>와 이전 </a:t>
            </a:r>
            <a:r>
              <a:rPr lang="en-US" altLang="ko-KR" b="1" dirty="0" err="1"/>
              <a:t>Seuqence</a:t>
            </a:r>
            <a:r>
              <a:rPr lang="ko-KR" altLang="en-US" dirty="0" err="1"/>
              <a:t>를</a:t>
            </a:r>
            <a:r>
              <a:rPr lang="ko-KR" altLang="en-US" dirty="0"/>
              <a:t> </a:t>
            </a:r>
            <a:r>
              <a:rPr lang="en-US" altLang="ko-KR" dirty="0"/>
              <a:t>Auto-regressive</a:t>
            </a:r>
            <a:r>
              <a:rPr lang="ko-KR" altLang="en-US" dirty="0"/>
              <a:t>방식으로 </a:t>
            </a:r>
            <a:r>
              <a:rPr lang="en-US" altLang="ko-KR" dirty="0"/>
              <a:t>Given</a:t>
            </a:r>
            <a:r>
              <a:rPr lang="ko-KR" altLang="en-US" dirty="0" err="1"/>
              <a:t>으로</a:t>
            </a:r>
            <a:r>
              <a:rPr lang="ko-KR" altLang="en-US" dirty="0"/>
              <a:t> 받고</a:t>
            </a:r>
            <a:r>
              <a:rPr lang="en-US" altLang="ko-KR" dirty="0"/>
              <a:t>, </a:t>
            </a:r>
            <a:r>
              <a:rPr lang="ko-KR" altLang="en-US" dirty="0"/>
              <a:t>그 다음 </a:t>
            </a:r>
            <a:r>
              <a:rPr lang="en-US" altLang="ko-KR" dirty="0"/>
              <a:t>Y</a:t>
            </a:r>
            <a:r>
              <a:rPr lang="ko-KR" altLang="en-US" dirty="0" err="1"/>
              <a:t>를</a:t>
            </a:r>
            <a:r>
              <a:rPr lang="ko-KR" altLang="en-US" dirty="0"/>
              <a:t> 예측하게 됩니다</a:t>
            </a:r>
            <a:r>
              <a:rPr lang="en-US" altLang="ko-KR" dirty="0"/>
              <a:t>.</a:t>
            </a:r>
          </a:p>
        </p:txBody>
      </p:sp>
      <p:pic>
        <p:nvPicPr>
          <p:cNvPr id="4" name="그림 3">
            <a:extLst>
              <a:ext uri="{FF2B5EF4-FFF2-40B4-BE49-F238E27FC236}">
                <a16:creationId xmlns:a16="http://schemas.microsoft.com/office/drawing/2014/main" id="{7DA4CC92-A6E4-A445-B040-7D6BE3E8995F}"/>
              </a:ext>
            </a:extLst>
          </p:cNvPr>
          <p:cNvPicPr>
            <a:picLocks noChangeAspect="1"/>
          </p:cNvPicPr>
          <p:nvPr/>
        </p:nvPicPr>
        <p:blipFill rotWithShape="1">
          <a:blip r:embed="rId3"/>
          <a:srcRect l="40035" r="35269"/>
          <a:stretch/>
        </p:blipFill>
        <p:spPr>
          <a:xfrm>
            <a:off x="535788" y="1641681"/>
            <a:ext cx="1975728" cy="2918040"/>
          </a:xfrm>
          <a:prstGeom prst="rect">
            <a:avLst/>
          </a:prstGeom>
        </p:spPr>
      </p:pic>
      <p:pic>
        <p:nvPicPr>
          <p:cNvPr id="3" name="그림 2">
            <a:extLst>
              <a:ext uri="{FF2B5EF4-FFF2-40B4-BE49-F238E27FC236}">
                <a16:creationId xmlns:a16="http://schemas.microsoft.com/office/drawing/2014/main" id="{09CBCDDF-7333-944B-9C23-A1C32BD44359}"/>
              </a:ext>
            </a:extLst>
          </p:cNvPr>
          <p:cNvPicPr>
            <a:picLocks noChangeAspect="1"/>
          </p:cNvPicPr>
          <p:nvPr/>
        </p:nvPicPr>
        <p:blipFill>
          <a:blip r:embed="rId4"/>
          <a:stretch>
            <a:fillRect/>
          </a:stretch>
        </p:blipFill>
        <p:spPr>
          <a:xfrm>
            <a:off x="2511516" y="1060450"/>
            <a:ext cx="5615214" cy="3272617"/>
          </a:xfrm>
          <a:prstGeom prst="rect">
            <a:avLst/>
          </a:prstGeom>
        </p:spPr>
      </p:pic>
    </p:spTree>
    <p:extLst>
      <p:ext uri="{BB962C8B-B14F-4D97-AF65-F5344CB8AC3E}">
        <p14:creationId xmlns:p14="http://schemas.microsoft.com/office/powerpoint/2010/main" val="1534661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58436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Inside to LAS</a:t>
            </a:r>
          </a:p>
        </p:txBody>
      </p:sp>
      <p:sp>
        <p:nvSpPr>
          <p:cNvPr id="5" name="직사각형 4">
            <a:extLst>
              <a:ext uri="{FF2B5EF4-FFF2-40B4-BE49-F238E27FC236}">
                <a16:creationId xmlns:a16="http://schemas.microsoft.com/office/drawing/2014/main" id="{0EC0E2B8-5108-BA47-9F29-030F54A84763}"/>
              </a:ext>
            </a:extLst>
          </p:cNvPr>
          <p:cNvSpPr/>
          <p:nvPr/>
        </p:nvSpPr>
        <p:spPr>
          <a:xfrm>
            <a:off x="6844671" y="6418103"/>
            <a:ext cx="2099549" cy="276999"/>
          </a:xfrm>
          <a:prstGeom prst="rect">
            <a:avLst/>
          </a:prstGeom>
        </p:spPr>
        <p:txBody>
          <a:bodyPr wrap="none">
            <a:spAutoFit/>
          </a:bodyPr>
          <a:lstStyle/>
          <a:p>
            <a:r>
              <a:rPr lang="en" altLang="ko-Kore-KR" sz="1200" dirty="0">
                <a:hlinkClick r:id="rId2"/>
              </a:rPr>
              <a:t>https://jybaek.tistory.com/793</a:t>
            </a:r>
            <a:endParaRPr lang="ko-KR" altLang="en-US" sz="1200" dirty="0"/>
          </a:p>
        </p:txBody>
      </p:sp>
      <p:sp>
        <p:nvSpPr>
          <p:cNvPr id="6" name="직사각형 5">
            <a:extLst>
              <a:ext uri="{FF2B5EF4-FFF2-40B4-BE49-F238E27FC236}">
                <a16:creationId xmlns:a16="http://schemas.microsoft.com/office/drawing/2014/main" id="{FD1A817E-F776-BD45-9519-542B02E89A31}"/>
              </a:ext>
            </a:extLst>
          </p:cNvPr>
          <p:cNvSpPr/>
          <p:nvPr/>
        </p:nvSpPr>
        <p:spPr>
          <a:xfrm>
            <a:off x="4849586" y="1882341"/>
            <a:ext cx="3818597" cy="2677656"/>
          </a:xfrm>
          <a:prstGeom prst="rect">
            <a:avLst/>
          </a:prstGeom>
        </p:spPr>
        <p:txBody>
          <a:bodyPr wrap="square">
            <a:spAutoFit/>
          </a:bodyPr>
          <a:lstStyle/>
          <a:p>
            <a:r>
              <a:rPr lang="ko-KR" altLang="en-US" sz="1400" dirty="0"/>
              <a:t>먼저 </a:t>
            </a:r>
            <a:r>
              <a:rPr lang="en" altLang="ko-Kore-KR" sz="1400" dirty="0"/>
              <a:t>Listener</a:t>
            </a:r>
            <a:r>
              <a:rPr lang="ko-KR" altLang="en-US" sz="1400" dirty="0"/>
              <a:t>는 </a:t>
            </a:r>
            <a:r>
              <a:rPr lang="en" altLang="ko-Kore-KR" sz="1400" dirty="0"/>
              <a:t>Encoder</a:t>
            </a:r>
            <a:r>
              <a:rPr lang="ko-KR" altLang="en-US" sz="1400" dirty="0"/>
              <a:t>로 음성 신호를 </a:t>
            </a:r>
            <a:r>
              <a:rPr lang="en-US" altLang="ko-Kore-KR" sz="1400" dirty="0"/>
              <a:t>Feature Extraction </a:t>
            </a:r>
            <a:r>
              <a:rPr lang="ko-KR" altLang="en-US" sz="1400" dirty="0"/>
              <a:t>하는 역할을 하고 있다</a:t>
            </a:r>
            <a:r>
              <a:rPr lang="en-US" altLang="ko-KR" sz="1400" dirty="0"/>
              <a:t>. </a:t>
            </a:r>
            <a:r>
              <a:rPr lang="en" altLang="ko-Kore-KR" sz="1400" dirty="0"/>
              <a:t>Listener</a:t>
            </a:r>
            <a:r>
              <a:rPr lang="ko-KR" altLang="en-US" sz="1400" dirty="0"/>
              <a:t>는 </a:t>
            </a:r>
            <a:r>
              <a:rPr lang="en" altLang="ko-Kore-KR" sz="1400" dirty="0"/>
              <a:t>BLSTM</a:t>
            </a:r>
            <a:r>
              <a:rPr lang="ko-KR" altLang="en-US" sz="1400" dirty="0"/>
              <a:t>을 </a:t>
            </a:r>
            <a:r>
              <a:rPr lang="en" altLang="ko-Kore-KR" sz="1400" dirty="0"/>
              <a:t>Pyramidal </a:t>
            </a:r>
            <a:r>
              <a:rPr lang="ko-KR" altLang="en-US" sz="1400" dirty="0"/>
              <a:t>형식으로 </a:t>
            </a:r>
            <a:r>
              <a:rPr lang="en-US" altLang="ko-KR" sz="1400" dirty="0"/>
              <a:t>3</a:t>
            </a:r>
            <a:r>
              <a:rPr lang="ko-KR" altLang="en-US" sz="1400" dirty="0"/>
              <a:t>개를 붙여서 사용하고 있다</a:t>
            </a:r>
            <a:r>
              <a:rPr lang="en-US" altLang="ko-KR" sz="1400" dirty="0"/>
              <a:t>. </a:t>
            </a:r>
          </a:p>
          <a:p>
            <a:endParaRPr lang="en-US" altLang="ko-KR" sz="1400" dirty="0"/>
          </a:p>
          <a:p>
            <a:r>
              <a:rPr lang="ko-KR" altLang="en-US" sz="1400" dirty="0"/>
              <a:t>논문에서는 이를 </a:t>
            </a:r>
            <a:r>
              <a:rPr lang="en" altLang="ko-Kore-KR" sz="1400" dirty="0" err="1"/>
              <a:t>pBLSTM</a:t>
            </a:r>
            <a:r>
              <a:rPr lang="ko-KR" altLang="en-US" sz="1400" dirty="0" err="1"/>
              <a:t>으로</a:t>
            </a:r>
            <a:r>
              <a:rPr lang="ko-KR" altLang="en-US" sz="1400" dirty="0"/>
              <a:t> 부르고 있으며</a:t>
            </a:r>
            <a:r>
              <a:rPr lang="en-US" altLang="ko-KR" sz="1400" dirty="0"/>
              <a:t>, </a:t>
            </a:r>
            <a:r>
              <a:rPr lang="en" altLang="ko-Kore-KR" sz="1400" dirty="0"/>
              <a:t>pyramidal </a:t>
            </a:r>
            <a:r>
              <a:rPr lang="ko-KR" altLang="en-US" sz="1400" dirty="0"/>
              <a:t>하게 사용하는 이유는 </a:t>
            </a:r>
            <a:r>
              <a:rPr lang="en" altLang="ko-Kore-KR" sz="1400" dirty="0" err="1"/>
              <a:t>pBLSTM</a:t>
            </a:r>
            <a:r>
              <a:rPr lang="en" altLang="ko-Kore-KR" sz="1400" dirty="0"/>
              <a:t> 1</a:t>
            </a:r>
            <a:r>
              <a:rPr lang="ko-KR" altLang="en-US" sz="1400" dirty="0"/>
              <a:t>개당 연산속도를 </a:t>
            </a:r>
            <a:r>
              <a:rPr lang="en-US" altLang="ko-KR" sz="1400" dirty="0"/>
              <a:t>2</a:t>
            </a:r>
            <a:r>
              <a:rPr lang="ko-KR" altLang="en-US" sz="1400" dirty="0"/>
              <a:t>배로 줄여주기 때문이다</a:t>
            </a:r>
            <a:r>
              <a:rPr lang="en-US" altLang="ko-KR" sz="1400" dirty="0"/>
              <a:t>. </a:t>
            </a:r>
          </a:p>
          <a:p>
            <a:endParaRPr lang="en-US" altLang="ko-KR" sz="1400" dirty="0"/>
          </a:p>
          <a:p>
            <a:r>
              <a:rPr lang="en" altLang="ko-Kore-KR" sz="1400" dirty="0"/>
              <a:t>h</a:t>
            </a:r>
            <a:r>
              <a:rPr lang="ko-KR" altLang="en-US" sz="1400" dirty="0" err="1"/>
              <a:t>를</a:t>
            </a:r>
            <a:r>
              <a:rPr lang="ko-KR" altLang="en-US" sz="1400" dirty="0"/>
              <a:t> </a:t>
            </a:r>
            <a:r>
              <a:rPr lang="en" altLang="ko-Kore-KR" sz="1400" dirty="0"/>
              <a:t>Listen Encoder</a:t>
            </a:r>
            <a:r>
              <a:rPr lang="ko-KR" altLang="en-US" sz="1400" dirty="0"/>
              <a:t>라 하고</a:t>
            </a:r>
            <a:r>
              <a:rPr lang="en-US" altLang="ko-KR" sz="1400" dirty="0"/>
              <a:t>, </a:t>
            </a:r>
            <a:r>
              <a:rPr lang="en" altLang="ko-Kore-KR" sz="1400" dirty="0" err="1"/>
              <a:t>i</a:t>
            </a:r>
            <a:r>
              <a:rPr lang="ko-KR" altLang="en-US" sz="1400" dirty="0" err="1"/>
              <a:t>를</a:t>
            </a:r>
            <a:r>
              <a:rPr lang="ko-KR" altLang="en-US" sz="1400" dirty="0"/>
              <a:t> </a:t>
            </a:r>
            <a:r>
              <a:rPr lang="en" altLang="ko-Kore-KR" sz="1400" dirty="0" err="1"/>
              <a:t>i-th</a:t>
            </a:r>
            <a:r>
              <a:rPr lang="en" altLang="ko-Kore-KR" sz="1400" dirty="0"/>
              <a:t> time step</a:t>
            </a:r>
            <a:r>
              <a:rPr lang="ko-KR" altLang="en-US" sz="1400" dirty="0" err="1"/>
              <a:t>이라하고</a:t>
            </a:r>
            <a:r>
              <a:rPr lang="en-US" altLang="ko-KR" sz="1400" dirty="0"/>
              <a:t>, </a:t>
            </a:r>
            <a:r>
              <a:rPr lang="en" altLang="ko-Kore-KR" sz="1400" dirty="0"/>
              <a:t>j</a:t>
            </a:r>
            <a:r>
              <a:rPr lang="ko-KR" altLang="en-US" sz="1400" dirty="0" err="1"/>
              <a:t>를</a:t>
            </a:r>
            <a:r>
              <a:rPr lang="ko-KR" altLang="en-US" sz="1400" dirty="0"/>
              <a:t> </a:t>
            </a:r>
            <a:r>
              <a:rPr lang="en" altLang="ko-Kore-KR" sz="1400" dirty="0"/>
              <a:t>from the j-</a:t>
            </a:r>
            <a:r>
              <a:rPr lang="en" altLang="ko-Kore-KR" sz="1400" dirty="0" err="1"/>
              <a:t>th</a:t>
            </a:r>
            <a:r>
              <a:rPr lang="en" altLang="ko-Kore-KR" sz="1400" dirty="0"/>
              <a:t> layer</a:t>
            </a:r>
            <a:r>
              <a:rPr lang="ko-KR" altLang="en-US" sz="1400" dirty="0"/>
              <a:t>라 하였을 때</a:t>
            </a:r>
            <a:r>
              <a:rPr lang="en-US" altLang="ko-KR" sz="1400" dirty="0"/>
              <a:t>,</a:t>
            </a:r>
          </a:p>
        </p:txBody>
      </p:sp>
      <p:pic>
        <p:nvPicPr>
          <p:cNvPr id="12" name="그림 11">
            <a:extLst>
              <a:ext uri="{FF2B5EF4-FFF2-40B4-BE49-F238E27FC236}">
                <a16:creationId xmlns:a16="http://schemas.microsoft.com/office/drawing/2014/main" id="{B18C1595-B0CD-1044-B855-3405512DF37C}"/>
              </a:ext>
            </a:extLst>
          </p:cNvPr>
          <p:cNvPicPr>
            <a:picLocks noChangeAspect="1"/>
          </p:cNvPicPr>
          <p:nvPr/>
        </p:nvPicPr>
        <p:blipFill rotWithShape="1">
          <a:blip r:embed="rId3"/>
          <a:srcRect l="10161" r="8064"/>
          <a:stretch/>
        </p:blipFill>
        <p:spPr>
          <a:xfrm>
            <a:off x="475814" y="1168807"/>
            <a:ext cx="4168586" cy="5110525"/>
          </a:xfrm>
          <a:prstGeom prst="rect">
            <a:avLst/>
          </a:prstGeom>
        </p:spPr>
      </p:pic>
      <p:sp>
        <p:nvSpPr>
          <p:cNvPr id="8" name="직사각형 7">
            <a:extLst>
              <a:ext uri="{FF2B5EF4-FFF2-40B4-BE49-F238E27FC236}">
                <a16:creationId xmlns:a16="http://schemas.microsoft.com/office/drawing/2014/main" id="{0D9C36A5-39B4-B34E-825E-D73D6A1010A4}"/>
              </a:ext>
            </a:extLst>
          </p:cNvPr>
          <p:cNvSpPr/>
          <p:nvPr/>
        </p:nvSpPr>
        <p:spPr>
          <a:xfrm>
            <a:off x="256374" y="888763"/>
            <a:ext cx="4593212" cy="3298676"/>
          </a:xfrm>
          <a:prstGeom prst="rect">
            <a:avLst/>
          </a:prstGeom>
          <a:solidFill>
            <a:schemeClr val="bg1">
              <a:alpha val="70000"/>
            </a:schemeClr>
          </a:solidFill>
        </p:spPr>
        <p:txBody>
          <a:bodyPr rtlCol="0" anchor="ctr">
            <a:spAutoFit/>
          </a:bodyPr>
          <a:lstStyle/>
          <a:p>
            <a:pPr algn="l"/>
            <a:endParaRPr kumimoji="1" lang="ko-Kore-KR" altLang="en-US" dirty="0">
              <a:latin typeface="Apple SD Gothic Neo" panose="02000300000000000000" pitchFamily="2" charset="-127"/>
              <a:ea typeface="Apple SD Gothic Neo" panose="02000300000000000000" pitchFamily="2" charset="-127"/>
            </a:endParaRPr>
          </a:p>
        </p:txBody>
      </p:sp>
      <p:sp>
        <p:nvSpPr>
          <p:cNvPr id="13" name="직사각형 12">
            <a:extLst>
              <a:ext uri="{FF2B5EF4-FFF2-40B4-BE49-F238E27FC236}">
                <a16:creationId xmlns:a16="http://schemas.microsoft.com/office/drawing/2014/main" id="{3E15EB9C-5DA5-F346-8612-3940C27B73F1}"/>
              </a:ext>
            </a:extLst>
          </p:cNvPr>
          <p:cNvSpPr/>
          <p:nvPr/>
        </p:nvSpPr>
        <p:spPr>
          <a:xfrm>
            <a:off x="153781" y="964405"/>
            <a:ext cx="4593212" cy="3298676"/>
          </a:xfrm>
          <a:prstGeom prst="rect">
            <a:avLst/>
          </a:prstGeom>
          <a:solidFill>
            <a:schemeClr val="bg1">
              <a:alpha val="70000"/>
            </a:schemeClr>
          </a:solidFill>
        </p:spPr>
        <p:txBody>
          <a:bodyPr rtlCol="0" anchor="ctr">
            <a:spAutoFit/>
          </a:bodyPr>
          <a:lstStyle/>
          <a:p>
            <a:pPr algn="l"/>
            <a:endParaRPr kumimoji="1" lang="ko-Kore-KR" altLang="en-US" dirty="0">
              <a:latin typeface="Apple SD Gothic Neo" panose="02000300000000000000" pitchFamily="2" charset="-127"/>
              <a:ea typeface="Apple SD Gothic Neo" panose="02000300000000000000" pitchFamily="2" charset="-127"/>
            </a:endParaRPr>
          </a:p>
        </p:txBody>
      </p:sp>
      <p:pic>
        <p:nvPicPr>
          <p:cNvPr id="9" name="그림 8">
            <a:extLst>
              <a:ext uri="{FF2B5EF4-FFF2-40B4-BE49-F238E27FC236}">
                <a16:creationId xmlns:a16="http://schemas.microsoft.com/office/drawing/2014/main" id="{0234C446-55CD-3D49-89B4-D74154B1B60C}"/>
              </a:ext>
            </a:extLst>
          </p:cNvPr>
          <p:cNvPicPr>
            <a:picLocks noChangeAspect="1"/>
          </p:cNvPicPr>
          <p:nvPr/>
        </p:nvPicPr>
        <p:blipFill>
          <a:blip r:embed="rId4"/>
          <a:stretch>
            <a:fillRect/>
          </a:stretch>
        </p:blipFill>
        <p:spPr>
          <a:xfrm>
            <a:off x="4863840" y="4559997"/>
            <a:ext cx="3759200" cy="812800"/>
          </a:xfrm>
          <a:prstGeom prst="rect">
            <a:avLst/>
          </a:prstGeom>
        </p:spPr>
      </p:pic>
    </p:spTree>
    <p:extLst>
      <p:ext uri="{BB962C8B-B14F-4D97-AF65-F5344CB8AC3E}">
        <p14:creationId xmlns:p14="http://schemas.microsoft.com/office/powerpoint/2010/main" val="3233301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58436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Inside to LAS</a:t>
            </a:r>
          </a:p>
        </p:txBody>
      </p:sp>
      <p:sp>
        <p:nvSpPr>
          <p:cNvPr id="5" name="직사각형 4">
            <a:extLst>
              <a:ext uri="{FF2B5EF4-FFF2-40B4-BE49-F238E27FC236}">
                <a16:creationId xmlns:a16="http://schemas.microsoft.com/office/drawing/2014/main" id="{0EC0E2B8-5108-BA47-9F29-030F54A84763}"/>
              </a:ext>
            </a:extLst>
          </p:cNvPr>
          <p:cNvSpPr/>
          <p:nvPr/>
        </p:nvSpPr>
        <p:spPr>
          <a:xfrm>
            <a:off x="6844671" y="6418103"/>
            <a:ext cx="2099549" cy="276999"/>
          </a:xfrm>
          <a:prstGeom prst="rect">
            <a:avLst/>
          </a:prstGeom>
        </p:spPr>
        <p:txBody>
          <a:bodyPr wrap="none">
            <a:spAutoFit/>
          </a:bodyPr>
          <a:lstStyle/>
          <a:p>
            <a:r>
              <a:rPr lang="en" altLang="ko-Kore-KR" sz="1200" dirty="0">
                <a:hlinkClick r:id="rId2"/>
              </a:rPr>
              <a:t>https://jybaek.tistory.com/793</a:t>
            </a:r>
            <a:endParaRPr lang="ko-KR" altLang="en-US" sz="1200" dirty="0"/>
          </a:p>
        </p:txBody>
      </p:sp>
      <p:sp>
        <p:nvSpPr>
          <p:cNvPr id="6" name="직사각형 5">
            <a:extLst>
              <a:ext uri="{FF2B5EF4-FFF2-40B4-BE49-F238E27FC236}">
                <a16:creationId xmlns:a16="http://schemas.microsoft.com/office/drawing/2014/main" id="{FD1A817E-F776-BD45-9519-542B02E89A31}"/>
              </a:ext>
            </a:extLst>
          </p:cNvPr>
          <p:cNvSpPr/>
          <p:nvPr/>
        </p:nvSpPr>
        <p:spPr>
          <a:xfrm>
            <a:off x="4849586" y="3137459"/>
            <a:ext cx="3818597" cy="1600438"/>
          </a:xfrm>
          <a:prstGeom prst="rect">
            <a:avLst/>
          </a:prstGeom>
        </p:spPr>
        <p:txBody>
          <a:bodyPr wrap="square">
            <a:spAutoFit/>
          </a:bodyPr>
          <a:lstStyle/>
          <a:p>
            <a:r>
              <a:rPr lang="en" altLang="ko-Kore-KR" sz="1400" dirty="0"/>
              <a:t>Listener</a:t>
            </a:r>
            <a:r>
              <a:rPr lang="ko-KR" altLang="en-US" sz="1400" dirty="0"/>
              <a:t>는 피라미드 모양의 </a:t>
            </a:r>
            <a:r>
              <a:rPr lang="en" altLang="ko-Kore-KR" sz="1400" dirty="0"/>
              <a:t>RNN</a:t>
            </a:r>
            <a:r>
              <a:rPr lang="ko-KR" altLang="en-US" sz="1400" dirty="0"/>
              <a:t>을 사용하고 있으며</a:t>
            </a:r>
            <a:r>
              <a:rPr lang="en-US" altLang="ko-KR" sz="1400" dirty="0"/>
              <a:t>, </a:t>
            </a:r>
            <a:r>
              <a:rPr lang="ko-KR" altLang="en-US" sz="1400" dirty="0"/>
              <a:t>이 때 </a:t>
            </a:r>
            <a:r>
              <a:rPr lang="en" altLang="ko-Kore-KR" sz="1400" dirty="0"/>
              <a:t>input </a:t>
            </a:r>
            <a:r>
              <a:rPr lang="ko-KR" altLang="en-US" sz="1400" dirty="0"/>
              <a:t>데이터로는 </a:t>
            </a:r>
            <a:r>
              <a:rPr lang="en" altLang="ko-Kore-KR" sz="1400" dirty="0"/>
              <a:t>filter bank</a:t>
            </a:r>
            <a:r>
              <a:rPr lang="ko-KR" altLang="en-US" sz="1400" dirty="0" err="1"/>
              <a:t>를</a:t>
            </a:r>
            <a:r>
              <a:rPr lang="ko-KR" altLang="en-US" sz="1400" dirty="0"/>
              <a:t> 통과한 </a:t>
            </a:r>
            <a:r>
              <a:rPr lang="en" altLang="ko-Kore-KR" sz="1400" dirty="0"/>
              <a:t>Spectrum</a:t>
            </a:r>
            <a:r>
              <a:rPr lang="ko-KR" altLang="en-US" sz="1400" dirty="0"/>
              <a:t>들을 사용하고 있다</a:t>
            </a:r>
            <a:r>
              <a:rPr lang="en-US" altLang="ko-KR" sz="1400" dirty="0"/>
              <a:t>. </a:t>
            </a:r>
          </a:p>
          <a:p>
            <a:endParaRPr lang="en-US" altLang="ko-Kore-KR" sz="1400" dirty="0"/>
          </a:p>
          <a:p>
            <a:r>
              <a:rPr lang="en" altLang="ko-Kore-KR" sz="1400" dirty="0"/>
              <a:t>Speller</a:t>
            </a:r>
            <a:r>
              <a:rPr lang="ko-KR" altLang="en-US" sz="1400" dirty="0"/>
              <a:t>는 </a:t>
            </a:r>
            <a:r>
              <a:rPr lang="en" altLang="ko-Kore-KR" sz="1400" dirty="0"/>
              <a:t>Attention-Based RNN</a:t>
            </a:r>
            <a:r>
              <a:rPr lang="ko-KR" altLang="en-US" sz="1400" dirty="0"/>
              <a:t>이며 </a:t>
            </a:r>
            <a:r>
              <a:rPr lang="en" altLang="ko-Kore-KR" sz="1400" dirty="0"/>
              <a:t>Listener</a:t>
            </a:r>
            <a:r>
              <a:rPr lang="ko-KR" altLang="en-US" sz="1400" dirty="0"/>
              <a:t>의 </a:t>
            </a:r>
            <a:r>
              <a:rPr lang="en" altLang="ko-Kore-KR" sz="1400" dirty="0"/>
              <a:t>output</a:t>
            </a:r>
            <a:r>
              <a:rPr lang="ko-KR" altLang="en-US" sz="1400" dirty="0"/>
              <a:t>을 </a:t>
            </a:r>
            <a:r>
              <a:rPr lang="en" altLang="ko-Kore-KR" sz="1400" dirty="0"/>
              <a:t>input</a:t>
            </a:r>
            <a:r>
              <a:rPr lang="ko-KR" altLang="en-US" sz="1400" dirty="0" err="1"/>
              <a:t>으로</a:t>
            </a:r>
            <a:r>
              <a:rPr lang="ko-KR" altLang="en-US" sz="1400" dirty="0"/>
              <a:t> 받아 글자로 </a:t>
            </a:r>
            <a:r>
              <a:rPr lang="ko-KR" altLang="en-US" sz="1400" dirty="0" err="1"/>
              <a:t>내뱉어주는</a:t>
            </a:r>
            <a:r>
              <a:rPr lang="ko-KR" altLang="en-US" sz="1400" dirty="0"/>
              <a:t> 역할을 </a:t>
            </a:r>
            <a:r>
              <a:rPr lang="ko-KR" altLang="en-US" sz="1400" dirty="0" err="1"/>
              <a:t>하게됩니다</a:t>
            </a:r>
            <a:r>
              <a:rPr lang="en-US" altLang="ko-KR" sz="1400" dirty="0"/>
              <a:t>.</a:t>
            </a:r>
            <a:endParaRPr lang="en-US" altLang="ko-KR" sz="1400" dirty="0">
              <a:effectLst/>
            </a:endParaRPr>
          </a:p>
        </p:txBody>
      </p:sp>
      <p:pic>
        <p:nvPicPr>
          <p:cNvPr id="11" name="그림 10">
            <a:extLst>
              <a:ext uri="{FF2B5EF4-FFF2-40B4-BE49-F238E27FC236}">
                <a16:creationId xmlns:a16="http://schemas.microsoft.com/office/drawing/2014/main" id="{3CACE661-A456-8149-BBD0-AF320ABF3CAC}"/>
              </a:ext>
            </a:extLst>
          </p:cNvPr>
          <p:cNvPicPr>
            <a:picLocks noChangeAspect="1"/>
          </p:cNvPicPr>
          <p:nvPr/>
        </p:nvPicPr>
        <p:blipFill rotWithShape="1">
          <a:blip r:embed="rId3"/>
          <a:srcRect l="10161" r="8064"/>
          <a:stretch/>
        </p:blipFill>
        <p:spPr>
          <a:xfrm>
            <a:off x="475814" y="1168807"/>
            <a:ext cx="4168586" cy="5110525"/>
          </a:xfrm>
          <a:prstGeom prst="rect">
            <a:avLst/>
          </a:prstGeom>
        </p:spPr>
      </p:pic>
      <p:pic>
        <p:nvPicPr>
          <p:cNvPr id="7" name="그림 6">
            <a:extLst>
              <a:ext uri="{FF2B5EF4-FFF2-40B4-BE49-F238E27FC236}">
                <a16:creationId xmlns:a16="http://schemas.microsoft.com/office/drawing/2014/main" id="{DA608C1F-A67D-5B4D-851D-7212EE9EE501}"/>
              </a:ext>
            </a:extLst>
          </p:cNvPr>
          <p:cNvPicPr>
            <a:picLocks noChangeAspect="1"/>
          </p:cNvPicPr>
          <p:nvPr/>
        </p:nvPicPr>
        <p:blipFill>
          <a:blip r:embed="rId4"/>
          <a:stretch>
            <a:fillRect/>
          </a:stretch>
        </p:blipFill>
        <p:spPr>
          <a:xfrm>
            <a:off x="4801552" y="2106236"/>
            <a:ext cx="3390900" cy="952500"/>
          </a:xfrm>
          <a:prstGeom prst="rect">
            <a:avLst/>
          </a:prstGeom>
        </p:spPr>
      </p:pic>
    </p:spTree>
    <p:extLst>
      <p:ext uri="{BB962C8B-B14F-4D97-AF65-F5344CB8AC3E}">
        <p14:creationId xmlns:p14="http://schemas.microsoft.com/office/powerpoint/2010/main" val="1225075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584362"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Inside to LAS</a:t>
            </a:r>
          </a:p>
        </p:txBody>
      </p:sp>
      <p:pic>
        <p:nvPicPr>
          <p:cNvPr id="7" name="그림 6">
            <a:extLst>
              <a:ext uri="{FF2B5EF4-FFF2-40B4-BE49-F238E27FC236}">
                <a16:creationId xmlns:a16="http://schemas.microsoft.com/office/drawing/2014/main" id="{38D02027-1FA5-6D47-ABFB-0159DC92D8AE}"/>
              </a:ext>
            </a:extLst>
          </p:cNvPr>
          <p:cNvPicPr>
            <a:picLocks noChangeAspect="1"/>
          </p:cNvPicPr>
          <p:nvPr/>
        </p:nvPicPr>
        <p:blipFill>
          <a:blip r:embed="rId2"/>
          <a:stretch>
            <a:fillRect/>
          </a:stretch>
        </p:blipFill>
        <p:spPr>
          <a:xfrm>
            <a:off x="687935" y="1154354"/>
            <a:ext cx="7768127" cy="5263749"/>
          </a:xfrm>
          <a:prstGeom prst="rect">
            <a:avLst/>
          </a:prstGeom>
        </p:spPr>
      </p:pic>
    </p:spTree>
    <p:extLst>
      <p:ext uri="{BB962C8B-B14F-4D97-AF65-F5344CB8AC3E}">
        <p14:creationId xmlns:p14="http://schemas.microsoft.com/office/powerpoint/2010/main" val="1074560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034531"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Reference</a:t>
            </a:r>
          </a:p>
        </p:txBody>
      </p:sp>
      <p:sp>
        <p:nvSpPr>
          <p:cNvPr id="3" name="직사각형 2">
            <a:extLst>
              <a:ext uri="{FF2B5EF4-FFF2-40B4-BE49-F238E27FC236}">
                <a16:creationId xmlns:a16="http://schemas.microsoft.com/office/drawing/2014/main" id="{40F8FF68-D577-5D46-A813-2742AAF613FA}"/>
              </a:ext>
            </a:extLst>
          </p:cNvPr>
          <p:cNvSpPr/>
          <p:nvPr/>
        </p:nvSpPr>
        <p:spPr>
          <a:xfrm>
            <a:off x="232229" y="1443881"/>
            <a:ext cx="8564297" cy="3231654"/>
          </a:xfrm>
          <a:prstGeom prst="rect">
            <a:avLst/>
          </a:prstGeom>
        </p:spPr>
        <p:txBody>
          <a:bodyPr wrap="square">
            <a:spAutoFit/>
          </a:bodyPr>
          <a:lstStyle/>
          <a:p>
            <a:pPr>
              <a:buFont typeface="Arial" panose="020B0604020202020204" pitchFamily="34" charset="0"/>
              <a:buChar char="•"/>
            </a:pPr>
            <a:r>
              <a:rPr lang="en" altLang="ko-Kore-KR" sz="1200" b="1" dirty="0">
                <a:solidFill>
                  <a:srgbClr val="1155CC"/>
                </a:solidFill>
                <a:latin typeface="-apple-system"/>
                <a:hlinkClick r:id="rId2"/>
              </a:rPr>
              <a:t>https://medium.com/descript/a-brief-history-of-asr-automatic-speech-recognition-b8f338d4c0e5</a:t>
            </a:r>
            <a:br>
              <a:rPr lang="en" altLang="ko-Kore-KR" sz="1200" b="1" dirty="0">
                <a:solidFill>
                  <a:srgbClr val="24292E"/>
                </a:solidFill>
                <a:latin typeface="-apple-system"/>
              </a:rPr>
            </a:b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Hidden Markov Models for Speech Recognition</a:t>
            </a:r>
            <a:r>
              <a:rPr lang="en" altLang="ko-Kore-KR" sz="1200" dirty="0">
                <a:solidFill>
                  <a:srgbClr val="24292E"/>
                </a:solidFill>
                <a:latin typeface="-apple-system"/>
              </a:rPr>
              <a:t>(1991), B. H. </a:t>
            </a:r>
            <a:r>
              <a:rPr lang="en" altLang="ko-Kore-KR" sz="1200" dirty="0" err="1">
                <a:solidFill>
                  <a:srgbClr val="24292E"/>
                </a:solidFill>
                <a:latin typeface="-apple-system"/>
              </a:rPr>
              <a:t>Juang</a:t>
            </a:r>
            <a:r>
              <a:rPr lang="en" altLang="ko-Kore-KR" sz="1200" dirty="0">
                <a:solidFill>
                  <a:srgbClr val="24292E"/>
                </a:solidFill>
                <a:latin typeface="-apple-system"/>
              </a:rPr>
              <a:t> et al. </a:t>
            </a:r>
            <a:r>
              <a:rPr lang="en" altLang="ko-Kore-KR" sz="1200" dirty="0">
                <a:solidFill>
                  <a:srgbClr val="0366D6"/>
                </a:solidFill>
                <a:latin typeface="-apple-system"/>
                <a:hlinkClick r:id="rId3"/>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Connectionist Speech Recognition: A Hybrid Approach</a:t>
            </a:r>
            <a:r>
              <a:rPr lang="en" altLang="ko-Kore-KR" sz="1200" dirty="0">
                <a:solidFill>
                  <a:srgbClr val="24292E"/>
                </a:solidFill>
                <a:latin typeface="-apple-system"/>
              </a:rPr>
              <a:t>(1994), </a:t>
            </a:r>
            <a:r>
              <a:rPr lang="en" altLang="ko-Kore-KR" sz="1200" dirty="0" err="1">
                <a:solidFill>
                  <a:srgbClr val="24292E"/>
                </a:solidFill>
                <a:latin typeface="-apple-system"/>
              </a:rPr>
              <a:t>Herve</a:t>
            </a:r>
            <a:r>
              <a:rPr lang="en" altLang="ko-Kore-KR" sz="1200" dirty="0">
                <a:solidFill>
                  <a:srgbClr val="24292E"/>
                </a:solidFill>
                <a:latin typeface="-apple-system"/>
              </a:rPr>
              <a:t> </a:t>
            </a:r>
            <a:r>
              <a:rPr lang="en" altLang="ko-Kore-KR" sz="1200" dirty="0" err="1">
                <a:solidFill>
                  <a:srgbClr val="24292E"/>
                </a:solidFill>
                <a:latin typeface="-apple-system"/>
              </a:rPr>
              <a:t>Bourlard</a:t>
            </a:r>
            <a:r>
              <a:rPr lang="en" altLang="ko-Kore-KR" sz="1200" dirty="0">
                <a:solidFill>
                  <a:srgbClr val="24292E"/>
                </a:solidFill>
                <a:latin typeface="-apple-system"/>
              </a:rPr>
              <a:t> et al. </a:t>
            </a:r>
            <a:r>
              <a:rPr lang="en" altLang="ko-Kore-KR" sz="1200" dirty="0">
                <a:solidFill>
                  <a:srgbClr val="0366D6"/>
                </a:solidFill>
                <a:latin typeface="-apple-system"/>
                <a:hlinkClick r:id="rId4"/>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Framewise phoneme classification with bidirectional LSTM and other neural network architectures</a:t>
            </a:r>
            <a:r>
              <a:rPr lang="en" altLang="ko-Kore-KR" sz="1200" dirty="0">
                <a:solidFill>
                  <a:srgbClr val="24292E"/>
                </a:solidFill>
                <a:latin typeface="-apple-system"/>
              </a:rPr>
              <a:t>(2005), Alex Graves et al. </a:t>
            </a:r>
            <a:r>
              <a:rPr lang="en" altLang="ko-Kore-KR" sz="1200" dirty="0">
                <a:solidFill>
                  <a:srgbClr val="0366D6"/>
                </a:solidFill>
                <a:latin typeface="-apple-system"/>
                <a:hlinkClick r:id="rId5"/>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Connectionist temporal classification: labelling unsegmented sequence data with recurrent neural networks</a:t>
            </a:r>
            <a:r>
              <a:rPr lang="en" altLang="ko-Kore-KR" sz="1200" dirty="0">
                <a:solidFill>
                  <a:srgbClr val="24292E"/>
                </a:solidFill>
                <a:latin typeface="-apple-system"/>
              </a:rPr>
              <a:t>(2006), Alex Graves et al. </a:t>
            </a:r>
            <a:r>
              <a:rPr lang="en" altLang="ko-Kore-KR" sz="1200" dirty="0">
                <a:solidFill>
                  <a:srgbClr val="0366D6"/>
                </a:solidFill>
                <a:latin typeface="-apple-system"/>
                <a:hlinkClick r:id="rId6"/>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The </a:t>
            </a:r>
            <a:r>
              <a:rPr lang="en" altLang="ko-Kore-KR" sz="1200" b="1" dirty="0" err="1">
                <a:solidFill>
                  <a:srgbClr val="24292E"/>
                </a:solidFill>
                <a:latin typeface="-apple-system"/>
              </a:rPr>
              <a:t>kaldi</a:t>
            </a:r>
            <a:r>
              <a:rPr lang="en" altLang="ko-Kore-KR" sz="1200" b="1" dirty="0">
                <a:solidFill>
                  <a:srgbClr val="24292E"/>
                </a:solidFill>
                <a:latin typeface="-apple-system"/>
              </a:rPr>
              <a:t> speech recognition toolkit</a:t>
            </a:r>
            <a:r>
              <a:rPr lang="en" altLang="ko-Kore-KR" sz="1200" dirty="0">
                <a:solidFill>
                  <a:srgbClr val="24292E"/>
                </a:solidFill>
                <a:latin typeface="-apple-system"/>
              </a:rPr>
              <a:t>(2011), Daniel Povey et al. </a:t>
            </a:r>
            <a:r>
              <a:rPr lang="en" altLang="ko-Kore-KR" sz="1200" dirty="0">
                <a:solidFill>
                  <a:srgbClr val="0366D6"/>
                </a:solidFill>
                <a:latin typeface="-apple-system"/>
                <a:hlinkClick r:id="rId7"/>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Recent advances in deep learning for speech research at Microsoft</a:t>
            </a:r>
            <a:r>
              <a:rPr lang="en" altLang="ko-Kore-KR" sz="1200" dirty="0">
                <a:solidFill>
                  <a:srgbClr val="24292E"/>
                </a:solidFill>
                <a:latin typeface="-apple-system"/>
              </a:rPr>
              <a:t>(2013), Li Deng et al. </a:t>
            </a:r>
            <a:r>
              <a:rPr lang="en" altLang="ko-Kore-KR" sz="1200" dirty="0">
                <a:solidFill>
                  <a:srgbClr val="0366D6"/>
                </a:solidFill>
                <a:latin typeface="-apple-system"/>
                <a:hlinkClick r:id="rId8"/>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Deep Speech: Scaling up end-to-end speech recognition</a:t>
            </a:r>
            <a:r>
              <a:rPr lang="en" altLang="ko-Kore-KR" sz="1200" dirty="0">
                <a:solidFill>
                  <a:srgbClr val="24292E"/>
                </a:solidFill>
                <a:latin typeface="-apple-system"/>
              </a:rPr>
              <a:t>(2014), </a:t>
            </a:r>
            <a:r>
              <a:rPr lang="en" altLang="ko-Kore-KR" sz="1200" dirty="0" err="1">
                <a:solidFill>
                  <a:srgbClr val="24292E"/>
                </a:solidFill>
                <a:latin typeface="-apple-system"/>
              </a:rPr>
              <a:t>Awni</a:t>
            </a:r>
            <a:r>
              <a:rPr lang="en" altLang="ko-Kore-KR" sz="1200" dirty="0">
                <a:solidFill>
                  <a:srgbClr val="24292E"/>
                </a:solidFill>
                <a:latin typeface="-apple-system"/>
              </a:rPr>
              <a:t> Y. </a:t>
            </a:r>
            <a:r>
              <a:rPr lang="en" altLang="ko-Kore-KR" sz="1200" dirty="0" err="1">
                <a:solidFill>
                  <a:srgbClr val="24292E"/>
                </a:solidFill>
                <a:latin typeface="-apple-system"/>
              </a:rPr>
              <a:t>Hannun</a:t>
            </a:r>
            <a:r>
              <a:rPr lang="en" altLang="ko-Kore-KR" sz="1200" dirty="0">
                <a:solidFill>
                  <a:srgbClr val="24292E"/>
                </a:solidFill>
                <a:latin typeface="-apple-system"/>
              </a:rPr>
              <a:t> et al. </a:t>
            </a:r>
            <a:r>
              <a:rPr lang="en" altLang="ko-Kore-KR" sz="1200" dirty="0">
                <a:solidFill>
                  <a:srgbClr val="0366D6"/>
                </a:solidFill>
                <a:latin typeface="-apple-system"/>
                <a:hlinkClick r:id="rId9"/>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Deep Speech 2: End-to-End Speech Recognition in English and Mandarin</a:t>
            </a:r>
            <a:r>
              <a:rPr lang="en" altLang="ko-Kore-KR" sz="1200" dirty="0">
                <a:solidFill>
                  <a:srgbClr val="24292E"/>
                </a:solidFill>
                <a:latin typeface="-apple-system"/>
              </a:rPr>
              <a:t>(2016), Dario </a:t>
            </a:r>
            <a:r>
              <a:rPr lang="en" altLang="ko-Kore-KR" sz="1200" dirty="0" err="1">
                <a:solidFill>
                  <a:srgbClr val="24292E"/>
                </a:solidFill>
                <a:latin typeface="-apple-system"/>
              </a:rPr>
              <a:t>Amodei</a:t>
            </a:r>
            <a:r>
              <a:rPr lang="en" altLang="ko-Kore-KR" sz="1200" dirty="0">
                <a:solidFill>
                  <a:srgbClr val="24292E"/>
                </a:solidFill>
                <a:latin typeface="-apple-system"/>
              </a:rPr>
              <a:t> et al. </a:t>
            </a:r>
            <a:r>
              <a:rPr lang="en" altLang="ko-Kore-KR" sz="1200" dirty="0">
                <a:solidFill>
                  <a:srgbClr val="0366D6"/>
                </a:solidFill>
                <a:latin typeface="-apple-system"/>
                <a:hlinkClick r:id="rId10"/>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Joint CTC-Attention based End-to-End Speech Recognition using Multi-task Learning</a:t>
            </a:r>
            <a:r>
              <a:rPr lang="en" altLang="ko-Kore-KR" sz="1200" dirty="0">
                <a:solidFill>
                  <a:srgbClr val="24292E"/>
                </a:solidFill>
                <a:latin typeface="-apple-system"/>
              </a:rPr>
              <a:t>(2016), </a:t>
            </a:r>
            <a:r>
              <a:rPr lang="en" altLang="ko-Kore-KR" sz="1200" dirty="0" err="1">
                <a:solidFill>
                  <a:srgbClr val="24292E"/>
                </a:solidFill>
                <a:latin typeface="-apple-system"/>
              </a:rPr>
              <a:t>Suyoun</a:t>
            </a:r>
            <a:r>
              <a:rPr lang="en" altLang="ko-Kore-KR" sz="1200" dirty="0">
                <a:solidFill>
                  <a:srgbClr val="24292E"/>
                </a:solidFill>
                <a:latin typeface="-apple-system"/>
              </a:rPr>
              <a:t> Kim et al. </a:t>
            </a:r>
            <a:r>
              <a:rPr lang="en" altLang="ko-Kore-KR" sz="1200" dirty="0">
                <a:solidFill>
                  <a:srgbClr val="0366D6"/>
                </a:solidFill>
                <a:latin typeface="-apple-system"/>
                <a:hlinkClick r:id="rId11"/>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Listen, attend and spell: A neural network for large vocabulary conversational speech recognition</a:t>
            </a:r>
            <a:r>
              <a:rPr lang="en" altLang="ko-Kore-KR" sz="1200" dirty="0">
                <a:solidFill>
                  <a:srgbClr val="24292E"/>
                </a:solidFill>
                <a:latin typeface="-apple-system"/>
              </a:rPr>
              <a:t>(2016), William Chan et al. </a:t>
            </a:r>
            <a:r>
              <a:rPr lang="en" altLang="ko-Kore-KR" sz="1200" dirty="0">
                <a:solidFill>
                  <a:srgbClr val="0366D6"/>
                </a:solidFill>
                <a:latin typeface="-apple-system"/>
                <a:hlinkClick r:id="rId12"/>
              </a:rPr>
              <a:t>[pdf]</a:t>
            </a:r>
            <a:endParaRPr lang="en" altLang="ko-Kore-KR" sz="1200" dirty="0">
              <a:solidFill>
                <a:srgbClr val="24292E"/>
              </a:solidFill>
              <a:latin typeface="-apple-system"/>
            </a:endParaRPr>
          </a:p>
          <a:p>
            <a:pPr>
              <a:buFont typeface="Arial" panose="020B0604020202020204" pitchFamily="34" charset="0"/>
              <a:buChar char="•"/>
            </a:pPr>
            <a:r>
              <a:rPr lang="ko-KR" altLang="en-US" sz="1200" b="1" dirty="0">
                <a:solidFill>
                  <a:srgbClr val="24292E"/>
                </a:solidFill>
                <a:latin typeface="-apple-system"/>
              </a:rPr>
              <a:t> </a:t>
            </a:r>
            <a:r>
              <a:rPr lang="en" altLang="ko-Kore-KR" sz="1200" b="1" dirty="0">
                <a:solidFill>
                  <a:srgbClr val="24292E"/>
                </a:solidFill>
                <a:latin typeface="-apple-system"/>
              </a:rPr>
              <a:t>Towards better decoding and language model integration in sequence to sequence models</a:t>
            </a:r>
            <a:r>
              <a:rPr lang="en" altLang="ko-Kore-KR" sz="1200" dirty="0">
                <a:solidFill>
                  <a:srgbClr val="24292E"/>
                </a:solidFill>
                <a:latin typeface="-apple-system"/>
              </a:rPr>
              <a:t>(2016), Jan </a:t>
            </a:r>
            <a:r>
              <a:rPr lang="en" altLang="ko-Kore-KR" sz="1200" dirty="0" err="1">
                <a:solidFill>
                  <a:srgbClr val="24292E"/>
                </a:solidFill>
                <a:latin typeface="-apple-system"/>
              </a:rPr>
              <a:t>Chorowski</a:t>
            </a:r>
            <a:r>
              <a:rPr lang="en" altLang="ko-Kore-KR" sz="1200" dirty="0">
                <a:solidFill>
                  <a:srgbClr val="24292E"/>
                </a:solidFill>
                <a:latin typeface="-apple-system"/>
              </a:rPr>
              <a:t> et al. </a:t>
            </a:r>
            <a:r>
              <a:rPr lang="en" altLang="ko-Kore-KR" sz="1200" dirty="0">
                <a:solidFill>
                  <a:srgbClr val="0366D6"/>
                </a:solidFill>
                <a:latin typeface="-apple-system"/>
                <a:hlinkClick r:id="rId13"/>
              </a:rPr>
              <a:t>[pdf]</a:t>
            </a:r>
            <a:endParaRPr lang="en" altLang="ko-Kore-KR" sz="1200" dirty="0">
              <a:solidFill>
                <a:srgbClr val="0366D6"/>
              </a:solidFill>
              <a:latin typeface="-apple-system"/>
            </a:endParaRPr>
          </a:p>
          <a:p>
            <a:pPr>
              <a:buFont typeface="Arial" panose="020B0604020202020204" pitchFamily="34" charset="0"/>
              <a:buChar char="•"/>
            </a:pPr>
            <a:r>
              <a:rPr lang="ko-KR" altLang="en-US" sz="1200" dirty="0"/>
              <a:t> </a:t>
            </a:r>
            <a:r>
              <a:rPr lang="en" altLang="ko-Kore-KR" sz="1200" b="1" dirty="0"/>
              <a:t>Sequence Transduction with Recurrent Neural Networks</a:t>
            </a:r>
            <a:r>
              <a:rPr lang="ko-KR" altLang="en-US" sz="1200" b="1" dirty="0"/>
              <a:t> </a:t>
            </a:r>
            <a:r>
              <a:rPr lang="en" altLang="ko-Kore-KR" sz="1200" dirty="0">
                <a:hlinkClick r:id="rId14"/>
              </a:rPr>
              <a:t>https://arxiv.org/pdf/1211.3711.pdf</a:t>
            </a:r>
            <a:endParaRPr lang="en" altLang="ko-Kore-KR" sz="1200" dirty="0"/>
          </a:p>
          <a:p>
            <a:pPr>
              <a:buFont typeface="Arial" panose="020B0604020202020204" pitchFamily="34" charset="0"/>
              <a:buChar char="•"/>
            </a:pPr>
            <a:r>
              <a:rPr lang="ko-KR" altLang="en-US" sz="1200" dirty="0"/>
              <a:t> </a:t>
            </a:r>
            <a:r>
              <a:rPr lang="en" altLang="ko-Kore-KR" sz="1200" b="1" dirty="0"/>
              <a:t>A Neural Transducer</a:t>
            </a:r>
            <a:r>
              <a:rPr lang="ko-KR" altLang="en-US" sz="1200" b="1" dirty="0"/>
              <a:t> </a:t>
            </a:r>
            <a:r>
              <a:rPr lang="en" altLang="ko-Kore-KR" sz="1200" dirty="0">
                <a:hlinkClick r:id="rId15"/>
              </a:rPr>
              <a:t>https://arxiv.org/pdf/1511.04868.pdf</a:t>
            </a:r>
            <a:endParaRPr lang="en" altLang="ko-Kore-KR" sz="1200" dirty="0"/>
          </a:p>
          <a:p>
            <a:pPr>
              <a:buFont typeface="Arial" panose="020B0604020202020204" pitchFamily="34" charset="0"/>
              <a:buChar char="•"/>
            </a:pPr>
            <a:r>
              <a:rPr lang="ko-KR" altLang="en-US" sz="1200" b="1" i="0" dirty="0">
                <a:solidFill>
                  <a:srgbClr val="24292E"/>
                </a:solidFill>
                <a:effectLst/>
                <a:latin typeface="-apple-system"/>
              </a:rPr>
              <a:t> </a:t>
            </a:r>
            <a:r>
              <a:rPr lang="en" altLang="ko-Kore-KR" sz="1200" b="1" dirty="0"/>
              <a:t>STREAMING END-TO-END SPEECH RECOGNITION FOR MOBILE DEVICES</a:t>
            </a:r>
            <a:r>
              <a:rPr lang="ko-KR" altLang="en-US" sz="1200" b="1" i="0" dirty="0">
                <a:solidFill>
                  <a:srgbClr val="24292E"/>
                </a:solidFill>
                <a:effectLst/>
                <a:latin typeface="-apple-system"/>
              </a:rPr>
              <a:t> </a:t>
            </a:r>
            <a:r>
              <a:rPr lang="en" altLang="ko-Kore-KR" sz="1200" dirty="0">
                <a:hlinkClick r:id="rId16"/>
              </a:rPr>
              <a:t>https://arxiv.org/pdf/1811.06621.pdf</a:t>
            </a:r>
            <a:endParaRPr lang="en" altLang="ko-Kore-KR" sz="1200" b="1" i="0" dirty="0">
              <a:solidFill>
                <a:srgbClr val="24292E"/>
              </a:solidFill>
              <a:effectLst/>
              <a:latin typeface="-apple-system"/>
            </a:endParaRPr>
          </a:p>
        </p:txBody>
      </p:sp>
    </p:spTree>
    <p:extLst>
      <p:ext uri="{BB962C8B-B14F-4D97-AF65-F5344CB8AC3E}">
        <p14:creationId xmlns:p14="http://schemas.microsoft.com/office/powerpoint/2010/main" val="388119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1563248"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Sound?</a:t>
            </a:r>
          </a:p>
        </p:txBody>
      </p:sp>
      <p:pic>
        <p:nvPicPr>
          <p:cNvPr id="4" name="그림 3">
            <a:extLst>
              <a:ext uri="{FF2B5EF4-FFF2-40B4-BE49-F238E27FC236}">
                <a16:creationId xmlns:a16="http://schemas.microsoft.com/office/drawing/2014/main" id="{F105AF3A-C7E4-6741-A567-D7D20CF9A84A}"/>
              </a:ext>
            </a:extLst>
          </p:cNvPr>
          <p:cNvPicPr>
            <a:picLocks noChangeAspect="1"/>
          </p:cNvPicPr>
          <p:nvPr/>
        </p:nvPicPr>
        <p:blipFill>
          <a:blip r:embed="rId2"/>
          <a:stretch>
            <a:fillRect/>
          </a:stretch>
        </p:blipFill>
        <p:spPr>
          <a:xfrm>
            <a:off x="70448" y="1953038"/>
            <a:ext cx="5582679" cy="4892685"/>
          </a:xfrm>
          <a:prstGeom prst="rect">
            <a:avLst/>
          </a:prstGeom>
        </p:spPr>
      </p:pic>
      <p:sp>
        <p:nvSpPr>
          <p:cNvPr id="8" name="TextBox 7">
            <a:extLst>
              <a:ext uri="{FF2B5EF4-FFF2-40B4-BE49-F238E27FC236}">
                <a16:creationId xmlns:a16="http://schemas.microsoft.com/office/drawing/2014/main" id="{A84DD07F-AD60-9345-957E-C93C85735AA0}"/>
              </a:ext>
            </a:extLst>
          </p:cNvPr>
          <p:cNvSpPr txBox="1"/>
          <p:nvPr/>
        </p:nvSpPr>
        <p:spPr>
          <a:xfrm>
            <a:off x="347474" y="1235454"/>
            <a:ext cx="4501553" cy="830997"/>
          </a:xfrm>
          <a:prstGeom prst="rect">
            <a:avLst/>
          </a:prstGeom>
          <a:noFill/>
        </p:spPr>
        <p:txBody>
          <a:bodyPr wrap="none" rtlCol="0">
            <a:spAutoFit/>
          </a:bodyPr>
          <a:lstStyle/>
          <a:p>
            <a:r>
              <a:rPr kumimoji="1" lang="ko-KR" altLang="en-US" sz="2400" b="1" dirty="0">
                <a:latin typeface="Apple SD Gothic Neo" panose="02000300000000000000" pitchFamily="2" charset="-127"/>
                <a:ea typeface="Apple SD Gothic Neo" panose="02000300000000000000" pitchFamily="2" charset="-127"/>
              </a:rPr>
              <a:t>소리</a:t>
            </a:r>
            <a:r>
              <a:rPr kumimoji="1" lang="en-US" altLang="ko-KR" sz="2400" b="1" dirty="0">
                <a:latin typeface="Apple SD Gothic Neo" panose="02000300000000000000" pitchFamily="2" charset="-127"/>
                <a:ea typeface="Apple SD Gothic Neo" panose="02000300000000000000" pitchFamily="2" charset="-127"/>
              </a:rPr>
              <a:t> </a:t>
            </a:r>
            <a:r>
              <a:rPr kumimoji="1" lang="en-US" altLang="ko-KR" sz="2400" dirty="0">
                <a:latin typeface="Apple SD Gothic Neo" panose="02000300000000000000" pitchFamily="2" charset="-127"/>
                <a:ea typeface="Apple SD Gothic Neo" panose="02000300000000000000" pitchFamily="2" charset="-127"/>
              </a:rPr>
              <a:t>= </a:t>
            </a:r>
            <a:r>
              <a:rPr kumimoji="1" lang="ko-KR" altLang="en-US" sz="2400" dirty="0">
                <a:latin typeface="Apple SD Gothic Neo" panose="02000300000000000000" pitchFamily="2" charset="-127"/>
                <a:ea typeface="Apple SD Gothic Neo" panose="02000300000000000000" pitchFamily="2" charset="-127"/>
              </a:rPr>
              <a:t>진동으로 인한 </a:t>
            </a:r>
            <a:r>
              <a:rPr kumimoji="1" lang="ko-KR" altLang="en-US" sz="2400" b="1" dirty="0">
                <a:latin typeface="Apple SD Gothic Neo" panose="02000300000000000000" pitchFamily="2" charset="-127"/>
                <a:ea typeface="Apple SD Gothic Neo" panose="02000300000000000000" pitchFamily="2" charset="-127"/>
              </a:rPr>
              <a:t>공기의 압축</a:t>
            </a:r>
            <a:endParaRPr kumimoji="1" lang="en-US" altLang="ko-KR" sz="2400" b="1" dirty="0">
              <a:latin typeface="Apple SD Gothic Neo" panose="02000300000000000000" pitchFamily="2" charset="-127"/>
              <a:ea typeface="Apple SD Gothic Neo" panose="02000300000000000000" pitchFamily="2" charset="-127"/>
            </a:endParaRPr>
          </a:p>
          <a:p>
            <a:r>
              <a:rPr kumimoji="1" lang="ko-KR" altLang="en-US" sz="2400" b="1" dirty="0">
                <a:latin typeface="Apple SD Gothic Neo" panose="02000300000000000000" pitchFamily="2" charset="-127"/>
                <a:ea typeface="Apple SD Gothic Neo" panose="02000300000000000000" pitchFamily="2" charset="-127"/>
              </a:rPr>
              <a:t>압축이 얼마나 </a:t>
            </a:r>
            <a:r>
              <a:rPr kumimoji="1" lang="ko-KR" altLang="en-US" sz="2400" b="1" dirty="0" err="1">
                <a:latin typeface="Apple SD Gothic Neo" panose="02000300000000000000" pitchFamily="2" charset="-127"/>
                <a:ea typeface="Apple SD Gothic Neo" panose="02000300000000000000" pitchFamily="2" charset="-127"/>
              </a:rPr>
              <a:t>됬느냐</a:t>
            </a:r>
            <a:r>
              <a:rPr kumimoji="1" lang="en-US" altLang="ko-KR" sz="2400" dirty="0">
                <a:latin typeface="Apple SD Gothic Neo" panose="02000300000000000000" pitchFamily="2" charset="-127"/>
                <a:ea typeface="Apple SD Gothic Neo" panose="02000300000000000000" pitchFamily="2" charset="-127"/>
              </a:rPr>
              <a:t> =</a:t>
            </a:r>
            <a:r>
              <a:rPr kumimoji="1" lang="ko-KR" altLang="en-US" sz="2400" dirty="0">
                <a:latin typeface="Apple SD Gothic Neo" panose="02000300000000000000" pitchFamily="2" charset="-127"/>
                <a:ea typeface="Apple SD Gothic Neo" panose="02000300000000000000" pitchFamily="2" charset="-127"/>
              </a:rPr>
              <a:t> </a:t>
            </a:r>
            <a:r>
              <a:rPr kumimoji="1" lang="en-US" altLang="ko-KR" sz="2400" dirty="0">
                <a:latin typeface="Apple SD Gothic Neo" panose="02000300000000000000" pitchFamily="2" charset="-127"/>
                <a:ea typeface="Apple SD Gothic Neo" panose="02000300000000000000" pitchFamily="2" charset="-127"/>
              </a:rPr>
              <a:t>Wave(</a:t>
            </a:r>
            <a:r>
              <a:rPr kumimoji="1" lang="ko-KR" altLang="en-US" sz="2400" dirty="0">
                <a:latin typeface="Apple SD Gothic Neo" panose="02000300000000000000" pitchFamily="2" charset="-127"/>
                <a:ea typeface="Apple SD Gothic Neo" panose="02000300000000000000" pitchFamily="2" charset="-127"/>
              </a:rPr>
              <a:t>파동</a:t>
            </a:r>
            <a:r>
              <a:rPr kumimoji="1" lang="en-US" altLang="ko-KR" sz="2400" dirty="0">
                <a:latin typeface="Apple SD Gothic Neo" panose="02000300000000000000" pitchFamily="2" charset="-127"/>
                <a:ea typeface="Apple SD Gothic Neo" panose="02000300000000000000" pitchFamily="2" charset="-127"/>
              </a:rPr>
              <a:t>)</a:t>
            </a:r>
          </a:p>
        </p:txBody>
      </p:sp>
      <p:sp>
        <p:nvSpPr>
          <p:cNvPr id="11" name="직사각형 10">
            <a:extLst>
              <a:ext uri="{FF2B5EF4-FFF2-40B4-BE49-F238E27FC236}">
                <a16:creationId xmlns:a16="http://schemas.microsoft.com/office/drawing/2014/main" id="{21658521-BABE-904E-B9D7-C6B6533389E2}"/>
              </a:ext>
            </a:extLst>
          </p:cNvPr>
          <p:cNvSpPr/>
          <p:nvPr/>
        </p:nvSpPr>
        <p:spPr>
          <a:xfrm>
            <a:off x="5405718" y="3354705"/>
            <a:ext cx="4572000" cy="1477328"/>
          </a:xfrm>
          <a:prstGeom prst="rect">
            <a:avLst/>
          </a:prstGeom>
        </p:spPr>
        <p:txBody>
          <a:bodyPr>
            <a:spAutoFit/>
          </a:bodyPr>
          <a:lstStyle/>
          <a:p>
            <a:r>
              <a:rPr kumimoji="1" lang="ko-KR" altLang="en-US" dirty="0">
                <a:latin typeface="Apple SD Gothic Neo" panose="02000300000000000000" pitchFamily="2" charset="-127"/>
                <a:ea typeface="Apple SD Gothic Neo" panose="02000300000000000000" pitchFamily="2" charset="-127"/>
              </a:rPr>
              <a:t>파동은 진동하며 공간</a:t>
            </a:r>
            <a:r>
              <a:rPr kumimoji="1" lang="en-US" altLang="ko-KR" dirty="0">
                <a:latin typeface="Apple SD Gothic Neo" panose="02000300000000000000" pitchFamily="2" charset="-127"/>
                <a:ea typeface="Apple SD Gothic Neo" panose="02000300000000000000" pitchFamily="2" charset="-127"/>
              </a:rPr>
              <a:t>/</a:t>
            </a:r>
            <a:r>
              <a:rPr kumimoji="1" lang="ko-KR" altLang="en-US" dirty="0">
                <a:latin typeface="Apple SD Gothic Neo" panose="02000300000000000000" pitchFamily="2" charset="-127"/>
                <a:ea typeface="Apple SD Gothic Neo" panose="02000300000000000000" pitchFamily="2" charset="-127"/>
              </a:rPr>
              <a:t>매질을 전파해 </a:t>
            </a:r>
            <a:endParaRPr kumimoji="1" lang="en-US" altLang="ko-KR" dirty="0">
              <a:latin typeface="Apple SD Gothic Neo" panose="02000300000000000000" pitchFamily="2" charset="-127"/>
              <a:ea typeface="Apple SD Gothic Neo" panose="02000300000000000000" pitchFamily="2" charset="-127"/>
            </a:endParaRPr>
          </a:p>
          <a:p>
            <a:r>
              <a:rPr kumimoji="1" lang="ko-KR" altLang="en-US" dirty="0">
                <a:latin typeface="Apple SD Gothic Neo" panose="02000300000000000000" pitchFamily="2" charset="-127"/>
                <a:ea typeface="Apple SD Gothic Neo" panose="02000300000000000000" pitchFamily="2" charset="-127"/>
              </a:rPr>
              <a:t>나가는 현상입니다</a:t>
            </a:r>
            <a:r>
              <a:rPr kumimoji="1" lang="en-US" altLang="ko-KR" dirty="0">
                <a:latin typeface="Apple SD Gothic Neo" panose="02000300000000000000" pitchFamily="2" charset="-127"/>
                <a:ea typeface="Apple SD Gothic Neo" panose="02000300000000000000" pitchFamily="2" charset="-127"/>
              </a:rPr>
              <a:t>. </a:t>
            </a:r>
          </a:p>
          <a:p>
            <a:endParaRPr kumimoji="1" lang="en-US" altLang="ko-KR" dirty="0">
              <a:latin typeface="Apple SD Gothic Neo" panose="02000300000000000000" pitchFamily="2" charset="-127"/>
              <a:ea typeface="Apple SD Gothic Neo" panose="02000300000000000000" pitchFamily="2" charset="-127"/>
            </a:endParaRPr>
          </a:p>
          <a:p>
            <a:r>
              <a:rPr kumimoji="1" lang="ko-KR" altLang="en-US" dirty="0">
                <a:latin typeface="Apple SD Gothic Neo" panose="02000300000000000000" pitchFamily="2" charset="-127"/>
                <a:ea typeface="Apple SD Gothic Neo" panose="02000300000000000000" pitchFamily="2" charset="-127"/>
              </a:rPr>
              <a:t>질량의 이동은 없지만 에너지</a:t>
            </a:r>
            <a:r>
              <a:rPr kumimoji="1" lang="en-US" altLang="ko-KR" dirty="0">
                <a:latin typeface="Apple SD Gothic Neo" panose="02000300000000000000" pitchFamily="2" charset="-127"/>
                <a:ea typeface="Apple SD Gothic Neo" panose="02000300000000000000" pitchFamily="2" charset="-127"/>
              </a:rPr>
              <a:t>/</a:t>
            </a:r>
            <a:r>
              <a:rPr kumimoji="1" lang="ko-KR" altLang="en-US" dirty="0">
                <a:latin typeface="Apple SD Gothic Neo" panose="02000300000000000000" pitchFamily="2" charset="-127"/>
                <a:ea typeface="Apple SD Gothic Neo" panose="02000300000000000000" pitchFamily="2" charset="-127"/>
              </a:rPr>
              <a:t>운동량의 </a:t>
            </a:r>
            <a:endParaRPr kumimoji="1" lang="en-US" altLang="ko-KR" dirty="0">
              <a:latin typeface="Apple SD Gothic Neo" panose="02000300000000000000" pitchFamily="2" charset="-127"/>
              <a:ea typeface="Apple SD Gothic Neo" panose="02000300000000000000" pitchFamily="2" charset="-127"/>
            </a:endParaRPr>
          </a:p>
          <a:p>
            <a:r>
              <a:rPr kumimoji="1" lang="ko-KR" altLang="en-US" dirty="0">
                <a:latin typeface="Apple SD Gothic Neo" panose="02000300000000000000" pitchFamily="2" charset="-127"/>
                <a:ea typeface="Apple SD Gothic Neo" panose="02000300000000000000" pitchFamily="2" charset="-127"/>
              </a:rPr>
              <a:t>운반은 존재합니다</a:t>
            </a:r>
            <a:r>
              <a:rPr kumimoji="1" lang="en-US" altLang="ko-KR" dirty="0">
                <a:latin typeface="Apple SD Gothic Neo" panose="02000300000000000000" pitchFamily="2" charset="-127"/>
                <a:ea typeface="Apple SD Gothic Neo" panose="02000300000000000000" pitchFamily="2" charset="-127"/>
              </a:rPr>
              <a:t>.</a:t>
            </a:r>
          </a:p>
        </p:txBody>
      </p:sp>
    </p:spTree>
    <p:extLst>
      <p:ext uri="{BB962C8B-B14F-4D97-AF65-F5344CB8AC3E}">
        <p14:creationId xmlns:p14="http://schemas.microsoft.com/office/powerpoint/2010/main" val="229068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4865434" cy="584775"/>
          </a:xfrm>
          <a:prstGeom prst="rect">
            <a:avLst/>
          </a:prstGeom>
          <a:noFill/>
        </p:spPr>
        <p:txBody>
          <a:bodyPr wrap="none" rtlCol="0">
            <a:spAutoFit/>
          </a:bodyPr>
          <a:lstStyle/>
          <a:p>
            <a:r>
              <a:rPr kumimoji="1" lang="ko-KR" altLang="en-US"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소리에서 얻을 수 있는 </a:t>
            </a:r>
            <a:r>
              <a:rPr kumimoji="1" lang="ko-KR" altLang="en-US" sz="3200" b="1" dirty="0" err="1">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물리량</a:t>
            </a:r>
            <a:endPar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endParaRPr>
          </a:p>
        </p:txBody>
      </p:sp>
      <p:sp>
        <p:nvSpPr>
          <p:cNvPr id="8" name="TextBox 7">
            <a:extLst>
              <a:ext uri="{FF2B5EF4-FFF2-40B4-BE49-F238E27FC236}">
                <a16:creationId xmlns:a16="http://schemas.microsoft.com/office/drawing/2014/main" id="{A84DD07F-AD60-9345-957E-C93C85735AA0}"/>
              </a:ext>
            </a:extLst>
          </p:cNvPr>
          <p:cNvSpPr txBox="1"/>
          <p:nvPr/>
        </p:nvSpPr>
        <p:spPr>
          <a:xfrm>
            <a:off x="347474" y="1235454"/>
            <a:ext cx="5437707" cy="1200329"/>
          </a:xfrm>
          <a:prstGeom prst="rect">
            <a:avLst/>
          </a:prstGeom>
          <a:noFill/>
        </p:spPr>
        <p:txBody>
          <a:bodyPr wrap="none" rtlCol="0">
            <a:spAutoFit/>
          </a:bodyPr>
          <a:lstStyle/>
          <a:p>
            <a:pPr marL="342900" indent="-342900">
              <a:buFontTx/>
              <a:buChar char="-"/>
            </a:pPr>
            <a:r>
              <a:rPr kumimoji="1" lang="en-US" altLang="ko-KR" sz="2400" dirty="0">
                <a:latin typeface="Apple SD Gothic Neo" panose="02000300000000000000" pitchFamily="2" charset="-127"/>
                <a:ea typeface="Apple SD Gothic Neo" panose="02000300000000000000" pitchFamily="2" charset="-127"/>
              </a:rPr>
              <a:t>Amplitude(Intensity) : </a:t>
            </a:r>
            <a:r>
              <a:rPr kumimoji="1" lang="ko-KR" altLang="en-US" sz="2400" b="1" dirty="0">
                <a:latin typeface="Apple SD Gothic Neo" panose="02000300000000000000" pitchFamily="2" charset="-127"/>
                <a:ea typeface="Apple SD Gothic Neo" panose="02000300000000000000" pitchFamily="2" charset="-127"/>
              </a:rPr>
              <a:t>진폭</a:t>
            </a:r>
            <a:endParaRPr kumimoji="1" lang="en-US" altLang="ko-KR" sz="2400" b="1" dirty="0">
              <a:latin typeface="Apple SD Gothic Neo" panose="02000300000000000000" pitchFamily="2" charset="-127"/>
              <a:ea typeface="Apple SD Gothic Neo" panose="02000300000000000000" pitchFamily="2" charset="-127"/>
            </a:endParaRPr>
          </a:p>
          <a:p>
            <a:pPr marL="342900" indent="-342900">
              <a:buFontTx/>
              <a:buChar char="-"/>
            </a:pPr>
            <a:r>
              <a:rPr kumimoji="1" lang="en-US" altLang="ko-KR" sz="2400" dirty="0">
                <a:latin typeface="Apple SD Gothic Neo" panose="02000300000000000000" pitchFamily="2" charset="-127"/>
                <a:ea typeface="Apple SD Gothic Neo" panose="02000300000000000000" pitchFamily="2" charset="-127"/>
              </a:rPr>
              <a:t>Frequency</a:t>
            </a:r>
            <a:r>
              <a:rPr kumimoji="1" lang="en-US" altLang="ko-KR" sz="2400" b="1" dirty="0">
                <a:latin typeface="Apple SD Gothic Neo" panose="02000300000000000000" pitchFamily="2" charset="-127"/>
                <a:ea typeface="Apple SD Gothic Neo" panose="02000300000000000000" pitchFamily="2" charset="-127"/>
              </a:rPr>
              <a:t> : </a:t>
            </a:r>
            <a:r>
              <a:rPr kumimoji="1" lang="ko-KR" altLang="en-US" sz="2400" b="1" dirty="0">
                <a:latin typeface="Apple SD Gothic Neo" panose="02000300000000000000" pitchFamily="2" charset="-127"/>
                <a:ea typeface="Apple SD Gothic Neo" panose="02000300000000000000" pitchFamily="2" charset="-127"/>
              </a:rPr>
              <a:t>주파수</a:t>
            </a:r>
            <a:endParaRPr kumimoji="1" lang="en-US" altLang="ko-KR" sz="2400" b="1" dirty="0">
              <a:latin typeface="Apple SD Gothic Neo" panose="02000300000000000000" pitchFamily="2" charset="-127"/>
              <a:ea typeface="Apple SD Gothic Neo" panose="02000300000000000000" pitchFamily="2" charset="-127"/>
            </a:endParaRPr>
          </a:p>
          <a:p>
            <a:pPr marL="342900" indent="-342900">
              <a:buFontTx/>
              <a:buChar char="-"/>
            </a:pPr>
            <a:r>
              <a:rPr kumimoji="1" lang="en-US" altLang="ko-KR" sz="2400" dirty="0">
                <a:latin typeface="Apple SD Gothic Neo" panose="02000300000000000000" pitchFamily="2" charset="-127"/>
                <a:ea typeface="Apple SD Gothic Neo" panose="02000300000000000000" pitchFamily="2" charset="-127"/>
              </a:rPr>
              <a:t>Phase(</a:t>
            </a:r>
            <a:r>
              <a:rPr kumimoji="1" lang="en-US" altLang="ko-KR" sz="2400" dirty="0" err="1">
                <a:latin typeface="Apple SD Gothic Neo" panose="02000300000000000000" pitchFamily="2" charset="-127"/>
                <a:ea typeface="Apple SD Gothic Neo" panose="02000300000000000000" pitchFamily="2" charset="-127"/>
              </a:rPr>
              <a:t>Degress</a:t>
            </a:r>
            <a:r>
              <a:rPr kumimoji="1" lang="en-US" altLang="ko-KR" sz="2400" dirty="0">
                <a:latin typeface="Apple SD Gothic Neo" panose="02000300000000000000" pitchFamily="2" charset="-127"/>
                <a:ea typeface="Apple SD Gothic Neo" panose="02000300000000000000" pitchFamily="2" charset="-127"/>
              </a:rPr>
              <a:t> of displacement) :</a:t>
            </a:r>
            <a:r>
              <a:rPr kumimoji="1" lang="en-US" altLang="ko-KR" sz="2400" b="1" dirty="0">
                <a:latin typeface="Apple SD Gothic Neo" panose="02000300000000000000" pitchFamily="2" charset="-127"/>
                <a:ea typeface="Apple SD Gothic Neo" panose="02000300000000000000" pitchFamily="2" charset="-127"/>
              </a:rPr>
              <a:t> </a:t>
            </a:r>
            <a:r>
              <a:rPr kumimoji="1" lang="ko-KR" altLang="en-US" sz="2400" b="1" dirty="0">
                <a:latin typeface="Apple SD Gothic Neo" panose="02000300000000000000" pitchFamily="2" charset="-127"/>
                <a:ea typeface="Apple SD Gothic Neo" panose="02000300000000000000" pitchFamily="2" charset="-127"/>
              </a:rPr>
              <a:t>위상</a:t>
            </a:r>
          </a:p>
        </p:txBody>
      </p:sp>
      <p:pic>
        <p:nvPicPr>
          <p:cNvPr id="3" name="그림 2">
            <a:extLst>
              <a:ext uri="{FF2B5EF4-FFF2-40B4-BE49-F238E27FC236}">
                <a16:creationId xmlns:a16="http://schemas.microsoft.com/office/drawing/2014/main" id="{A93B94AD-F584-5444-A17A-F6256C3615B8}"/>
              </a:ext>
            </a:extLst>
          </p:cNvPr>
          <p:cNvPicPr>
            <a:picLocks noChangeAspect="1"/>
          </p:cNvPicPr>
          <p:nvPr/>
        </p:nvPicPr>
        <p:blipFill>
          <a:blip r:embed="rId2"/>
          <a:stretch>
            <a:fillRect/>
          </a:stretch>
        </p:blipFill>
        <p:spPr>
          <a:xfrm>
            <a:off x="347474" y="2518337"/>
            <a:ext cx="3887061" cy="4339664"/>
          </a:xfrm>
          <a:prstGeom prst="rect">
            <a:avLst/>
          </a:prstGeom>
        </p:spPr>
      </p:pic>
      <p:sp>
        <p:nvSpPr>
          <p:cNvPr id="9" name="직사각형 8">
            <a:extLst>
              <a:ext uri="{FF2B5EF4-FFF2-40B4-BE49-F238E27FC236}">
                <a16:creationId xmlns:a16="http://schemas.microsoft.com/office/drawing/2014/main" id="{04A163D3-6C15-014A-8C33-A16BFBC84B79}"/>
              </a:ext>
            </a:extLst>
          </p:cNvPr>
          <p:cNvSpPr/>
          <p:nvPr/>
        </p:nvSpPr>
        <p:spPr>
          <a:xfrm>
            <a:off x="4234535" y="2661729"/>
            <a:ext cx="4572000" cy="1200329"/>
          </a:xfrm>
          <a:prstGeom prst="rect">
            <a:avLst/>
          </a:prstGeom>
        </p:spPr>
        <p:txBody>
          <a:bodyPr>
            <a:spAutoFit/>
          </a:bodyPr>
          <a:lstStyle/>
          <a:p>
            <a:r>
              <a:rPr lang="ko-KR" altLang="en-US" b="1" dirty="0">
                <a:solidFill>
                  <a:srgbClr val="333333"/>
                </a:solidFill>
                <a:latin typeface="Apple SD Gothic Neo" panose="02000300000000000000" pitchFamily="2" charset="-127"/>
                <a:ea typeface="Apple SD Gothic Neo" panose="02000300000000000000" pitchFamily="2" charset="-127"/>
              </a:rPr>
              <a:t>물리 음향</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Intensity : </a:t>
            </a:r>
            <a:r>
              <a:rPr lang="ko-KR" altLang="en-US" dirty="0">
                <a:solidFill>
                  <a:srgbClr val="333333"/>
                </a:solidFill>
                <a:latin typeface="Apple SD Gothic Neo" panose="02000300000000000000" pitchFamily="2" charset="-127"/>
                <a:ea typeface="Apple SD Gothic Neo" panose="02000300000000000000" pitchFamily="2" charset="-127"/>
              </a:rPr>
              <a:t>소리 진폭의 세기</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Frequency : </a:t>
            </a:r>
            <a:r>
              <a:rPr lang="ko-KR" altLang="en-US" dirty="0">
                <a:solidFill>
                  <a:srgbClr val="333333"/>
                </a:solidFill>
                <a:latin typeface="Apple SD Gothic Neo" panose="02000300000000000000" pitchFamily="2" charset="-127"/>
                <a:ea typeface="Apple SD Gothic Neo" panose="02000300000000000000" pitchFamily="2" charset="-127"/>
              </a:rPr>
              <a:t>소리 떨림의 빠르기</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Tone-Color : </a:t>
            </a:r>
            <a:r>
              <a:rPr lang="ko-KR" altLang="en-US" dirty="0">
                <a:solidFill>
                  <a:srgbClr val="333333"/>
                </a:solidFill>
                <a:latin typeface="Apple SD Gothic Neo" panose="02000300000000000000" pitchFamily="2" charset="-127"/>
                <a:ea typeface="Apple SD Gothic Neo" panose="02000300000000000000" pitchFamily="2" charset="-127"/>
              </a:rPr>
              <a:t>소리 파동의 모양</a:t>
            </a:r>
          </a:p>
        </p:txBody>
      </p:sp>
      <p:sp>
        <p:nvSpPr>
          <p:cNvPr id="11" name="직사각형 10">
            <a:extLst>
              <a:ext uri="{FF2B5EF4-FFF2-40B4-BE49-F238E27FC236}">
                <a16:creationId xmlns:a16="http://schemas.microsoft.com/office/drawing/2014/main" id="{F1281CA5-20E4-D044-BB97-EFF983559447}"/>
              </a:ext>
            </a:extLst>
          </p:cNvPr>
          <p:cNvSpPr/>
          <p:nvPr/>
        </p:nvSpPr>
        <p:spPr>
          <a:xfrm>
            <a:off x="4234535" y="4088004"/>
            <a:ext cx="4572000" cy="1200329"/>
          </a:xfrm>
          <a:prstGeom prst="rect">
            <a:avLst/>
          </a:prstGeom>
        </p:spPr>
        <p:txBody>
          <a:bodyPr>
            <a:spAutoFit/>
          </a:bodyPr>
          <a:lstStyle/>
          <a:p>
            <a:r>
              <a:rPr lang="ko-KR" altLang="en-US" b="1" dirty="0">
                <a:solidFill>
                  <a:srgbClr val="333333"/>
                </a:solidFill>
                <a:latin typeface="Apple SD Gothic Neo" panose="02000300000000000000" pitchFamily="2" charset="-127"/>
                <a:ea typeface="Apple SD Gothic Neo" panose="02000300000000000000" pitchFamily="2" charset="-127"/>
              </a:rPr>
              <a:t>심리 음향</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Loudness : </a:t>
            </a:r>
            <a:r>
              <a:rPr lang="ko-KR" altLang="en-US" dirty="0">
                <a:solidFill>
                  <a:srgbClr val="333333"/>
                </a:solidFill>
                <a:latin typeface="Apple SD Gothic Neo" panose="02000300000000000000" pitchFamily="2" charset="-127"/>
                <a:ea typeface="Apple SD Gothic Neo" panose="02000300000000000000" pitchFamily="2" charset="-127"/>
              </a:rPr>
              <a:t>소리 크기</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Pitch : </a:t>
            </a:r>
            <a:r>
              <a:rPr lang="ko-KR" altLang="en-US" dirty="0">
                <a:solidFill>
                  <a:srgbClr val="333333"/>
                </a:solidFill>
                <a:latin typeface="Apple SD Gothic Neo" panose="02000300000000000000" pitchFamily="2" charset="-127"/>
                <a:ea typeface="Apple SD Gothic Neo" panose="02000300000000000000" pitchFamily="2" charset="-127"/>
              </a:rPr>
              <a:t>음정</a:t>
            </a:r>
            <a:r>
              <a:rPr lang="en-US" altLang="ko-KR" dirty="0">
                <a:solidFill>
                  <a:srgbClr val="333333"/>
                </a:solidFill>
                <a:latin typeface="Apple SD Gothic Neo" panose="02000300000000000000" pitchFamily="2" charset="-127"/>
                <a:ea typeface="Apple SD Gothic Neo" panose="02000300000000000000" pitchFamily="2" charset="-127"/>
              </a:rPr>
              <a:t>, </a:t>
            </a:r>
            <a:r>
              <a:rPr lang="ko-KR" altLang="en-US" dirty="0">
                <a:solidFill>
                  <a:srgbClr val="333333"/>
                </a:solidFill>
                <a:latin typeface="Apple SD Gothic Neo" panose="02000300000000000000" pitchFamily="2" charset="-127"/>
                <a:ea typeface="Apple SD Gothic Neo" panose="02000300000000000000" pitchFamily="2" charset="-127"/>
              </a:rPr>
              <a:t>소리의 높낮이 </a:t>
            </a:r>
            <a:r>
              <a:rPr lang="en-US" altLang="ko-KR" dirty="0">
                <a:solidFill>
                  <a:srgbClr val="333333"/>
                </a:solidFill>
                <a:latin typeface="Apple SD Gothic Neo" panose="02000300000000000000" pitchFamily="2" charset="-127"/>
                <a:ea typeface="Apple SD Gothic Neo" panose="02000300000000000000" pitchFamily="2" charset="-127"/>
              </a:rPr>
              <a:t>/ </a:t>
            </a:r>
            <a:r>
              <a:rPr lang="ko-KR" altLang="en-US" dirty="0">
                <a:solidFill>
                  <a:srgbClr val="333333"/>
                </a:solidFill>
                <a:latin typeface="Apple SD Gothic Neo" panose="02000300000000000000" pitchFamily="2" charset="-127"/>
                <a:ea typeface="Apple SD Gothic Neo" panose="02000300000000000000" pitchFamily="2" charset="-127"/>
              </a:rPr>
              <a:t>진동수</a:t>
            </a:r>
          </a:p>
          <a:p>
            <a:pPr marL="742950" lvl="1" indent="-285750">
              <a:buFont typeface="Arial" panose="020B0604020202020204" pitchFamily="34" charset="0"/>
              <a:buChar char="•"/>
            </a:pPr>
            <a:r>
              <a:rPr lang="en-US" altLang="ko-KR" dirty="0">
                <a:solidFill>
                  <a:srgbClr val="333333"/>
                </a:solidFill>
                <a:latin typeface="Apple SD Gothic Neo" panose="02000300000000000000" pitchFamily="2" charset="-127"/>
                <a:ea typeface="Apple SD Gothic Neo" panose="02000300000000000000" pitchFamily="2" charset="-127"/>
              </a:rPr>
              <a:t>Timbre : </a:t>
            </a:r>
            <a:r>
              <a:rPr lang="ko-KR" altLang="en-US" dirty="0">
                <a:solidFill>
                  <a:srgbClr val="333333"/>
                </a:solidFill>
                <a:latin typeface="Apple SD Gothic Neo" panose="02000300000000000000" pitchFamily="2" charset="-127"/>
                <a:ea typeface="Apple SD Gothic Neo" panose="02000300000000000000" pitchFamily="2" charset="-127"/>
              </a:rPr>
              <a:t>음색</a:t>
            </a:r>
            <a:r>
              <a:rPr lang="en-US" altLang="ko-KR" dirty="0">
                <a:solidFill>
                  <a:srgbClr val="333333"/>
                </a:solidFill>
                <a:latin typeface="Apple SD Gothic Neo" panose="02000300000000000000" pitchFamily="2" charset="-127"/>
                <a:ea typeface="Apple SD Gothic Neo" panose="02000300000000000000" pitchFamily="2" charset="-127"/>
              </a:rPr>
              <a:t>, </a:t>
            </a:r>
            <a:r>
              <a:rPr lang="ko-KR" altLang="en-US" dirty="0">
                <a:solidFill>
                  <a:srgbClr val="333333"/>
                </a:solidFill>
                <a:latin typeface="Apple SD Gothic Neo" panose="02000300000000000000" pitchFamily="2" charset="-127"/>
                <a:ea typeface="Apple SD Gothic Neo" panose="02000300000000000000" pitchFamily="2" charset="-127"/>
              </a:rPr>
              <a:t>소리 감각</a:t>
            </a:r>
          </a:p>
        </p:txBody>
      </p:sp>
    </p:spTree>
    <p:extLst>
      <p:ext uri="{BB962C8B-B14F-4D97-AF65-F5344CB8AC3E}">
        <p14:creationId xmlns:p14="http://schemas.microsoft.com/office/powerpoint/2010/main" val="346203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47DBCAD2-6DDF-6D46-A415-7C676CC7BA2F}"/>
              </a:ext>
            </a:extLst>
          </p:cNvPr>
          <p:cNvSpPr/>
          <p:nvPr/>
        </p:nvSpPr>
        <p:spPr>
          <a:xfrm>
            <a:off x="0" y="-29172"/>
            <a:ext cx="9143999" cy="993578"/>
          </a:xfrm>
          <a:prstGeom prst="rect">
            <a:avLst/>
          </a:prstGeom>
          <a:solidFill>
            <a:srgbClr val="FBF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7" name="직사각형 16">
            <a:extLst>
              <a:ext uri="{FF2B5EF4-FFF2-40B4-BE49-F238E27FC236}">
                <a16:creationId xmlns:a16="http://schemas.microsoft.com/office/drawing/2014/main" id="{B93C5F77-0076-C54C-A388-29E444B1A4F3}"/>
              </a:ext>
            </a:extLst>
          </p:cNvPr>
          <p:cNvSpPr/>
          <p:nvPr/>
        </p:nvSpPr>
        <p:spPr>
          <a:xfrm>
            <a:off x="8126730" y="3274695"/>
            <a:ext cx="131445" cy="80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350"/>
          </a:p>
        </p:txBody>
      </p:sp>
      <p:sp>
        <p:nvSpPr>
          <p:cNvPr id="10" name="TextBox 9">
            <a:extLst>
              <a:ext uri="{FF2B5EF4-FFF2-40B4-BE49-F238E27FC236}">
                <a16:creationId xmlns:a16="http://schemas.microsoft.com/office/drawing/2014/main" id="{E0C79823-BEEE-B743-9798-E6C19F98382D}"/>
              </a:ext>
            </a:extLst>
          </p:cNvPr>
          <p:cNvSpPr txBox="1"/>
          <p:nvPr/>
        </p:nvSpPr>
        <p:spPr>
          <a:xfrm>
            <a:off x="347474" y="175229"/>
            <a:ext cx="2282997" cy="584775"/>
          </a:xfrm>
          <a:prstGeom prst="rect">
            <a:avLst/>
          </a:prstGeom>
          <a:noFill/>
        </p:spPr>
        <p:txBody>
          <a:bodyPr wrap="none" rtlCol="0">
            <a:spAutoFit/>
          </a:bodyPr>
          <a:lstStyle/>
          <a:p>
            <a:r>
              <a:rPr kumimoji="1" lang="en-US" altLang="ko-KR" sz="3200" b="1" dirty="0">
                <a:solidFill>
                  <a:srgbClr val="005A5F"/>
                </a:solidFill>
                <a:latin typeface="Apple SD Gothic Neo" panose="02000300000000000000" pitchFamily="2" charset="-127"/>
                <a:ea typeface="Apple SD Gothic Neo" panose="02000300000000000000" pitchFamily="2" charset="-127"/>
                <a:cs typeface="Helvetica Neue" panose="02000503000000020004" pitchFamily="2" charset="0"/>
              </a:rPr>
              <a:t>Frequency?</a:t>
            </a:r>
          </a:p>
        </p:txBody>
      </p:sp>
      <p:sp>
        <p:nvSpPr>
          <p:cNvPr id="8" name="TextBox 7">
            <a:extLst>
              <a:ext uri="{FF2B5EF4-FFF2-40B4-BE49-F238E27FC236}">
                <a16:creationId xmlns:a16="http://schemas.microsoft.com/office/drawing/2014/main" id="{A84DD07F-AD60-9345-957E-C93C85735AA0}"/>
              </a:ext>
            </a:extLst>
          </p:cNvPr>
          <p:cNvSpPr txBox="1"/>
          <p:nvPr/>
        </p:nvSpPr>
        <p:spPr>
          <a:xfrm>
            <a:off x="347474" y="1235454"/>
            <a:ext cx="5721438" cy="461665"/>
          </a:xfrm>
          <a:prstGeom prst="rect">
            <a:avLst/>
          </a:prstGeom>
          <a:noFill/>
        </p:spPr>
        <p:txBody>
          <a:bodyPr wrap="none" rtlCol="0">
            <a:spAutoFit/>
          </a:bodyPr>
          <a:lstStyle/>
          <a:p>
            <a:r>
              <a:rPr kumimoji="1" lang="en-US" altLang="ko-KR" sz="2400" b="1" dirty="0">
                <a:latin typeface="Apple SD Gothic Neo" panose="02000300000000000000" pitchFamily="2" charset="-127"/>
                <a:ea typeface="Apple SD Gothic Neo" panose="02000300000000000000" pitchFamily="2" charset="-127"/>
              </a:rPr>
              <a:t>Frequency</a:t>
            </a:r>
            <a:r>
              <a:rPr kumimoji="1" lang="ko-KR" altLang="en-US" sz="2400" b="1" dirty="0">
                <a:latin typeface="Apple SD Gothic Neo" panose="02000300000000000000" pitchFamily="2" charset="-127"/>
                <a:ea typeface="Apple SD Gothic Neo" panose="02000300000000000000" pitchFamily="2" charset="-127"/>
              </a:rPr>
              <a:t>는 </a:t>
            </a:r>
            <a:r>
              <a:rPr kumimoji="1" lang="en-US" altLang="ko-KR" sz="2400" b="1" dirty="0">
                <a:latin typeface="Apple SD Gothic Neo" panose="02000300000000000000" pitchFamily="2" charset="-127"/>
                <a:ea typeface="Apple SD Gothic Neo" panose="02000300000000000000" pitchFamily="2" charset="-127"/>
              </a:rPr>
              <a:t>The number of compressed</a:t>
            </a:r>
            <a:endParaRPr kumimoji="1" lang="en-US" altLang="ko-KR" sz="2400" dirty="0">
              <a:latin typeface="Apple SD Gothic Neo" panose="02000300000000000000" pitchFamily="2" charset="-127"/>
              <a:ea typeface="Apple SD Gothic Neo" panose="02000300000000000000" pitchFamily="2" charset="-127"/>
            </a:endParaRPr>
          </a:p>
        </p:txBody>
      </p:sp>
      <p:pic>
        <p:nvPicPr>
          <p:cNvPr id="5" name="그림 4">
            <a:extLst>
              <a:ext uri="{FF2B5EF4-FFF2-40B4-BE49-F238E27FC236}">
                <a16:creationId xmlns:a16="http://schemas.microsoft.com/office/drawing/2014/main" id="{6A91B188-3DFA-004E-92AF-E4AA7ECB0FD3}"/>
              </a:ext>
            </a:extLst>
          </p:cNvPr>
          <p:cNvPicPr>
            <a:picLocks noChangeAspect="1"/>
          </p:cNvPicPr>
          <p:nvPr/>
        </p:nvPicPr>
        <p:blipFill rotWithShape="1">
          <a:blip r:embed="rId2"/>
          <a:srcRect b="22942"/>
          <a:stretch/>
        </p:blipFill>
        <p:spPr>
          <a:xfrm>
            <a:off x="347473" y="3429000"/>
            <a:ext cx="8796527" cy="2129940"/>
          </a:xfrm>
          <a:prstGeom prst="rect">
            <a:avLst/>
          </a:prstGeom>
        </p:spPr>
      </p:pic>
      <p:sp>
        <p:nvSpPr>
          <p:cNvPr id="6" name="직사각형 5">
            <a:extLst>
              <a:ext uri="{FF2B5EF4-FFF2-40B4-BE49-F238E27FC236}">
                <a16:creationId xmlns:a16="http://schemas.microsoft.com/office/drawing/2014/main" id="{0725C0BD-4CC6-5744-94FA-E88EAC653473}"/>
              </a:ext>
            </a:extLst>
          </p:cNvPr>
          <p:cNvSpPr/>
          <p:nvPr/>
        </p:nvSpPr>
        <p:spPr>
          <a:xfrm>
            <a:off x="347473" y="1697119"/>
            <a:ext cx="7106271" cy="1576778"/>
          </a:xfrm>
          <a:prstGeom prst="rect">
            <a:avLst/>
          </a:prstGeom>
        </p:spPr>
        <p:txBody>
          <a:bodyPr wrap="square">
            <a:spAutoFit/>
          </a:bodyPr>
          <a:lstStyle/>
          <a:p>
            <a:r>
              <a:rPr lang="ko-KR" altLang="en-US" dirty="0">
                <a:latin typeface="Apple SD Gothic Neo" panose="02000300000000000000" pitchFamily="2" charset="-127"/>
                <a:ea typeface="Apple SD Gothic Neo" panose="02000300000000000000" pitchFamily="2" charset="-127"/>
              </a:rPr>
              <a:t>단위는 </a:t>
            </a:r>
            <a:r>
              <a:rPr lang="en-US" altLang="ko-KR" dirty="0">
                <a:latin typeface="Apple SD Gothic Neo" panose="02000300000000000000" pitchFamily="2" charset="-127"/>
                <a:ea typeface="Apple SD Gothic Neo" panose="02000300000000000000" pitchFamily="2" charset="-127"/>
              </a:rPr>
              <a:t>Hertz</a:t>
            </a:r>
            <a:r>
              <a:rPr lang="ko-KR" altLang="en-US" dirty="0" err="1">
                <a:latin typeface="Apple SD Gothic Neo" panose="02000300000000000000" pitchFamily="2" charset="-127"/>
                <a:ea typeface="Apple SD Gothic Neo" panose="02000300000000000000" pitchFamily="2" charset="-127"/>
              </a:rPr>
              <a:t>를</a:t>
            </a:r>
            <a:r>
              <a:rPr lang="ko-KR" altLang="en-US" dirty="0">
                <a:latin typeface="Apple SD Gothic Neo" panose="02000300000000000000" pitchFamily="2" charset="-127"/>
                <a:ea typeface="Apple SD Gothic Neo" panose="02000300000000000000" pitchFamily="2" charset="-127"/>
              </a:rPr>
              <a:t> 사용하며</a:t>
            </a:r>
            <a:r>
              <a:rPr lang="en-US" altLang="ko-KR" dirty="0">
                <a:latin typeface="Apple SD Gothic Neo" panose="02000300000000000000" pitchFamily="2" charset="-127"/>
                <a:ea typeface="Apple SD Gothic Neo" panose="02000300000000000000" pitchFamily="2" charset="-127"/>
              </a:rPr>
              <a:t>, 1Hertz</a:t>
            </a:r>
            <a:r>
              <a:rPr lang="ko-KR" altLang="en-US" dirty="0">
                <a:latin typeface="Apple SD Gothic Neo" panose="02000300000000000000" pitchFamily="2" charset="-127"/>
                <a:ea typeface="Apple SD Gothic Neo" panose="02000300000000000000" pitchFamily="2" charset="-127"/>
              </a:rPr>
              <a:t>는 </a:t>
            </a:r>
            <a:r>
              <a:rPr lang="en-US" altLang="ko-KR" dirty="0">
                <a:latin typeface="Apple SD Gothic Neo" panose="02000300000000000000" pitchFamily="2" charset="-127"/>
                <a:ea typeface="Apple SD Gothic Neo" panose="02000300000000000000" pitchFamily="2" charset="-127"/>
              </a:rPr>
              <a:t>1</a:t>
            </a:r>
            <a:r>
              <a:rPr lang="ko-KR" altLang="en-US" dirty="0">
                <a:latin typeface="Apple SD Gothic Neo" panose="02000300000000000000" pitchFamily="2" charset="-127"/>
                <a:ea typeface="Apple SD Gothic Neo" panose="02000300000000000000" pitchFamily="2" charset="-127"/>
              </a:rPr>
              <a:t>초에 한번</a:t>
            </a:r>
            <a:r>
              <a:rPr lang="en-US" altLang="ko-KR" dirty="0">
                <a:latin typeface="Apple SD Gothic Neo" panose="02000300000000000000" pitchFamily="2" charset="-127"/>
                <a:ea typeface="Apple SD Gothic Neo" panose="02000300000000000000" pitchFamily="2" charset="-127"/>
              </a:rPr>
              <a:t> Vibration</a:t>
            </a:r>
            <a:r>
              <a:rPr lang="ko-KR" altLang="en-US" dirty="0">
                <a:latin typeface="Apple SD Gothic Neo" panose="02000300000000000000" pitchFamily="2" charset="-127"/>
                <a:ea typeface="Apple SD Gothic Neo" panose="02000300000000000000" pitchFamily="2" charset="-127"/>
              </a:rPr>
              <a:t>을 의미합니다</a:t>
            </a:r>
            <a:r>
              <a:rPr lang="en-US" altLang="ko-KR" dirty="0">
                <a:latin typeface="Apple SD Gothic Neo" panose="02000300000000000000" pitchFamily="2" charset="-127"/>
                <a:ea typeface="Apple SD Gothic Neo" panose="02000300000000000000" pitchFamily="2" charset="-127"/>
              </a:rPr>
              <a:t>.</a:t>
            </a:r>
          </a:p>
          <a:p>
            <a:pPr marL="285750" indent="-285750">
              <a:lnSpc>
                <a:spcPct val="150000"/>
              </a:lnSpc>
              <a:buFont typeface="Arial" panose="020B0604020202020204" pitchFamily="34" charset="0"/>
              <a:buChar char="•"/>
            </a:pPr>
            <a:r>
              <a:rPr lang="ko-KR" altLang="en-US" dirty="0"/>
              <a:t>주기</a:t>
            </a:r>
            <a:r>
              <a:rPr lang="en-US" altLang="ko-KR" dirty="0"/>
              <a:t>(period): </a:t>
            </a:r>
            <a:r>
              <a:rPr lang="ko-KR" altLang="en-US" dirty="0"/>
              <a:t>파동이 한번 진동하는데 걸리는 시간</a:t>
            </a:r>
            <a:r>
              <a:rPr lang="en-US" altLang="ko-KR" dirty="0"/>
              <a:t>, </a:t>
            </a:r>
            <a:r>
              <a:rPr lang="ko-KR" altLang="en-US" dirty="0"/>
              <a:t>또는 그 길이</a:t>
            </a:r>
            <a:r>
              <a:rPr lang="en-US" altLang="ko-KR" dirty="0"/>
              <a:t>, </a:t>
            </a:r>
            <a:br>
              <a:rPr lang="en-US" altLang="ko-KR" dirty="0"/>
            </a:br>
            <a:r>
              <a:rPr lang="en-US" altLang="ko-KR" dirty="0"/>
              <a:t>			</a:t>
            </a:r>
            <a:r>
              <a:rPr lang="ko-KR" altLang="en-US" dirty="0"/>
              <a:t>    일반적으로 </a:t>
            </a:r>
            <a:r>
              <a:rPr lang="en-US" altLang="ko-KR" dirty="0"/>
              <a:t>sin</a:t>
            </a:r>
            <a:r>
              <a:rPr lang="ko-KR" altLang="en-US" dirty="0"/>
              <a:t>함수의 주기는 </a:t>
            </a:r>
            <a:r>
              <a:rPr lang="en-US" altLang="ko-KR" dirty="0"/>
              <a:t>2</a:t>
            </a:r>
            <a:r>
              <a:rPr lang="ko-KR" altLang="en-US" dirty="0"/>
              <a:t>𝜋</a:t>
            </a:r>
            <a:r>
              <a:rPr lang="en-US" altLang="ko-KR" dirty="0"/>
              <a:t>/</a:t>
            </a:r>
            <a:r>
              <a:rPr lang="ko-KR" altLang="en-US" dirty="0"/>
              <a:t>𝑤 입니다</a:t>
            </a:r>
            <a:r>
              <a:rPr lang="en-US" altLang="ko-KR" dirty="0"/>
              <a:t>.</a:t>
            </a:r>
            <a:endParaRPr lang="ko-KR" altLang="en-US" dirty="0"/>
          </a:p>
          <a:p>
            <a:pPr marL="285750" indent="-285750">
              <a:lnSpc>
                <a:spcPct val="150000"/>
              </a:lnSpc>
              <a:buFont typeface="Arial" panose="020B0604020202020204" pitchFamily="34" charset="0"/>
              <a:buChar char="•"/>
            </a:pPr>
            <a:r>
              <a:rPr lang="ko-KR" altLang="en-US" dirty="0"/>
              <a:t>주파수</a:t>
            </a:r>
            <a:r>
              <a:rPr lang="en-US" altLang="ko-KR" dirty="0"/>
              <a:t>(frequency): 1</a:t>
            </a:r>
            <a:r>
              <a:rPr lang="ko-KR" altLang="en-US" dirty="0"/>
              <a:t>초 동안의 진동 횟수입니다</a:t>
            </a:r>
            <a:r>
              <a:rPr lang="en-US" altLang="ko-KR" dirty="0"/>
              <a:t>.</a:t>
            </a:r>
            <a:r>
              <a:rPr lang="en-US" altLang="ko-KR" dirty="0">
                <a:latin typeface="Apple SD Gothic Neo" panose="02000300000000000000" pitchFamily="2" charset="-127"/>
                <a:ea typeface="Apple SD Gothic Neo" panose="02000300000000000000" pitchFamily="2" charset="-127"/>
              </a:rPr>
              <a:t> </a:t>
            </a:r>
          </a:p>
        </p:txBody>
      </p:sp>
      <p:sp>
        <p:nvSpPr>
          <p:cNvPr id="9" name="직사각형 8">
            <a:extLst>
              <a:ext uri="{FF2B5EF4-FFF2-40B4-BE49-F238E27FC236}">
                <a16:creationId xmlns:a16="http://schemas.microsoft.com/office/drawing/2014/main" id="{CFE5B96C-46AC-BE4A-AD16-20D9D200A669}"/>
              </a:ext>
            </a:extLst>
          </p:cNvPr>
          <p:cNvSpPr/>
          <p:nvPr/>
        </p:nvSpPr>
        <p:spPr>
          <a:xfrm>
            <a:off x="4745736" y="5738491"/>
            <a:ext cx="4536287" cy="923330"/>
          </a:xfrm>
          <a:prstGeom prst="rect">
            <a:avLst/>
          </a:prstGeom>
        </p:spPr>
        <p:txBody>
          <a:bodyPr wrap="square">
            <a:spAutoFit/>
          </a:bodyPr>
          <a:lstStyle/>
          <a:p>
            <a:r>
              <a:rPr lang="ko-KR" altLang="en-US" dirty="0">
                <a:latin typeface="Apple SD Gothic Neo" panose="02000300000000000000" pitchFamily="2" charset="-127"/>
                <a:ea typeface="Apple SD Gothic Neo" panose="02000300000000000000" pitchFamily="2" charset="-127"/>
              </a:rPr>
              <a:t>소리의 높낮이는 음원의 주파수에 의해 결정 주파수가 높으면 높은 소리가</a:t>
            </a:r>
            <a:r>
              <a:rPr lang="en-US" altLang="ko-KR" dirty="0">
                <a:latin typeface="Apple SD Gothic Neo" panose="02000300000000000000" pitchFamily="2" charset="-127"/>
                <a:ea typeface="Apple SD Gothic Neo" panose="02000300000000000000" pitchFamily="2" charset="-127"/>
              </a:rPr>
              <a:t>, </a:t>
            </a:r>
            <a:r>
              <a:rPr lang="ko-KR" altLang="en-US" dirty="0">
                <a:latin typeface="Apple SD Gothic Neo" panose="02000300000000000000" pitchFamily="2" charset="-127"/>
                <a:ea typeface="Apple SD Gothic Neo" panose="02000300000000000000" pitchFamily="2" charset="-127"/>
              </a:rPr>
              <a:t>낮으면 낮은 소리가 난다</a:t>
            </a:r>
            <a:r>
              <a:rPr lang="en-US" altLang="ko-KR" dirty="0">
                <a:latin typeface="Apple SD Gothic Neo" panose="02000300000000000000" pitchFamily="2" charset="-127"/>
                <a:ea typeface="Apple SD Gothic Neo" panose="02000300000000000000" pitchFamily="2" charset="-127"/>
              </a:rPr>
              <a:t>. </a:t>
            </a:r>
            <a:endParaRPr lang="ko-KR" altLang="en-US" dirty="0">
              <a:effectLst/>
              <a:latin typeface="Apple SD Gothic Neo" panose="02000300000000000000" pitchFamily="2" charset="-127"/>
              <a:ea typeface="Apple SD Gothic Neo" panose="02000300000000000000" pitchFamily="2" charset="-127"/>
            </a:endParaRPr>
          </a:p>
        </p:txBody>
      </p:sp>
      <p:pic>
        <p:nvPicPr>
          <p:cNvPr id="11" name="그래픽 10">
            <a:extLst>
              <a:ext uri="{FF2B5EF4-FFF2-40B4-BE49-F238E27FC236}">
                <a16:creationId xmlns:a16="http://schemas.microsoft.com/office/drawing/2014/main" id="{1F61E0AB-7F06-FB43-A287-A9FAC6D931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25" y="5558940"/>
            <a:ext cx="3775675" cy="1123831"/>
          </a:xfrm>
          <a:prstGeom prst="rect">
            <a:avLst/>
          </a:prstGeom>
        </p:spPr>
      </p:pic>
    </p:spTree>
    <p:extLst>
      <p:ext uri="{BB962C8B-B14F-4D97-AF65-F5344CB8AC3E}">
        <p14:creationId xmlns:p14="http://schemas.microsoft.com/office/powerpoint/2010/main" val="290578902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l">
          <a:defRPr dirty="0" smtClean="0">
            <a:latin typeface="Apple SD Gothic Neo" panose="02000300000000000000" pitchFamily="2" charset="-127"/>
            <a:ea typeface="Apple SD Gothic Neo" panose="02000300000000000000" pitchFamily="2" charset="-127"/>
          </a:defRPr>
        </a:defPPr>
      </a:lstStyle>
    </a:spDef>
    <a:txDef>
      <a:spPr>
        <a:noFill/>
      </a:spPr>
      <a:bodyPr wrap="none" rtlCol="0">
        <a:spAutoFit/>
      </a:bodyPr>
      <a:lstStyle>
        <a:defPPr marL="285750" indent="-285750" algn="l">
          <a:buFont typeface="Arial" panose="020B0604020202020204" pitchFamily="34" charset="0"/>
          <a:buChar char="•"/>
          <a:defRPr kumimoji="1" sz="2400" dirty="0" err="1" smtClean="0">
            <a:latin typeface="Apple SD Gothic Neo" panose="02000300000000000000" pitchFamily="2" charset="-127"/>
            <a:ea typeface="Apple SD Gothic Neo" panose="02000300000000000000" pitchFamily="2"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3213</Words>
  <Application>Microsoft Macintosh PowerPoint</Application>
  <PresentationFormat>화면 슬라이드 쇼(4:3)</PresentationFormat>
  <Paragraphs>360</Paragraphs>
  <Slides>64</Slides>
  <Notes>29</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64</vt:i4>
      </vt:variant>
    </vt:vector>
  </HeadingPairs>
  <TitlesOfParts>
    <vt:vector size="72" baseType="lpstr">
      <vt:lpstr>-apple-system</vt:lpstr>
      <vt:lpstr>Apple SD Gothic Neo</vt:lpstr>
      <vt:lpstr>맑은 고딕</vt:lpstr>
      <vt:lpstr>Arial</vt:lpstr>
      <vt:lpstr>Calibri</vt:lpstr>
      <vt:lpstr>Calibri Light</vt:lpstr>
      <vt:lpstr>Helvetica Neue</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도승헌 (경영학부/학생)</dc:creator>
  <cp:lastModifiedBy>seungheondoh@kaist.ac.kr</cp:lastModifiedBy>
  <cp:revision>49</cp:revision>
  <dcterms:created xsi:type="dcterms:W3CDTF">2019-08-02T07:33:43Z</dcterms:created>
  <dcterms:modified xsi:type="dcterms:W3CDTF">2020-06-18T06:56:07Z</dcterms:modified>
</cp:coreProperties>
</file>